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304" r:id="rId3"/>
    <p:sldId id="5299" r:id="rId4"/>
    <p:sldId id="5300" r:id="rId5"/>
    <p:sldId id="5298" r:id="rId6"/>
    <p:sldId id="5301" r:id="rId7"/>
    <p:sldId id="5302" r:id="rId8"/>
    <p:sldId id="5303" r:id="rId9"/>
    <p:sldId id="5297" r:id="rId10"/>
    <p:sldId id="5304" r:id="rId11"/>
    <p:sldId id="5305" r:id="rId12"/>
    <p:sldId id="5308" r:id="rId13"/>
    <p:sldId id="5307" r:id="rId14"/>
    <p:sldId id="5309" r:id="rId15"/>
    <p:sldId id="5310" r:id="rId16"/>
    <p:sldId id="5311" r:id="rId17"/>
    <p:sldId id="5312" r:id="rId18"/>
    <p:sldId id="5313" r:id="rId19"/>
    <p:sldId id="5314" r:id="rId20"/>
    <p:sldId id="350"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TTENGA Laura" initials="OL" lastIdx="3" clrIdx="0">
    <p:extLst>
      <p:ext uri="{19B8F6BF-5375-455C-9EA6-DF929625EA0E}">
        <p15:presenceInfo xmlns:p15="http://schemas.microsoft.com/office/powerpoint/2012/main" userId="S::laura.ottenga@onf.fr::717b4344-4ce8-4ce0-abad-2988ed9c996d" providerId="AD"/>
      </p:ext>
    </p:extLst>
  </p:cmAuthor>
  <p:cmAuthor id="2" name="BENTAIEB Anne" initials="BA" lastIdx="1" clrIdx="1">
    <p:extLst>
      <p:ext uri="{19B8F6BF-5375-455C-9EA6-DF929625EA0E}">
        <p15:presenceInfo xmlns:p15="http://schemas.microsoft.com/office/powerpoint/2012/main" userId="S::anne.bentaieb@onf.fr::23d9d792-c9b4-47d6-9ca4-6e5150c189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3C3"/>
    <a:srgbClr val="589947"/>
    <a:srgbClr val="888C7D"/>
    <a:srgbClr val="008080"/>
    <a:srgbClr val="3A5134"/>
    <a:srgbClr val="3B5432"/>
    <a:srgbClr val="3C4F33"/>
    <a:srgbClr val="8D917F"/>
    <a:srgbClr val="65A356"/>
    <a:srgbClr val="8A8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3792" autoAdjust="0"/>
  </p:normalViewPr>
  <p:slideViewPr>
    <p:cSldViewPr snapToGrid="0">
      <p:cViewPr varScale="1">
        <p:scale>
          <a:sx n="58" d="100"/>
          <a:sy n="58" d="100"/>
        </p:scale>
        <p:origin x="928"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FE2BF-006C-451E-B8A3-ACC740FDF847}" type="doc">
      <dgm:prSet loTypeId="urn:microsoft.com/office/officeart/2005/8/layout/chevron2" loCatId="process" qsTypeId="urn:microsoft.com/office/officeart/2005/8/quickstyle/3d4" qsCatId="3D" csTypeId="urn:microsoft.com/office/officeart/2005/8/colors/accent6_3" csCatId="accent6" phldr="1"/>
      <dgm:spPr/>
      <dgm:t>
        <a:bodyPr/>
        <a:lstStyle/>
        <a:p>
          <a:endParaRPr lang="fr-FR"/>
        </a:p>
      </dgm:t>
    </dgm:pt>
    <dgm:pt modelId="{9CDD7C75-9C32-41D2-B4A4-28207BDFE904}">
      <dgm:prSet phldrT="[Texte]"/>
      <dgm:spPr>
        <a:solidFill>
          <a:srgbClr val="008080"/>
        </a:solidFill>
      </dgm:spPr>
      <dgm:t>
        <a:bodyPr/>
        <a:lstStyle/>
        <a:p>
          <a:r>
            <a:rPr lang="fr-FR" dirty="0"/>
            <a:t>1</a:t>
          </a:r>
        </a:p>
      </dgm:t>
    </dgm:pt>
    <dgm:pt modelId="{E4AFFAA7-3B59-4730-8DA7-67C034D8FF4F}" type="parTrans" cxnId="{30307EEC-404D-4375-A3AE-9D8A5E28A974}">
      <dgm:prSet/>
      <dgm:spPr/>
      <dgm:t>
        <a:bodyPr/>
        <a:lstStyle/>
        <a:p>
          <a:endParaRPr lang="fr-FR"/>
        </a:p>
      </dgm:t>
    </dgm:pt>
    <dgm:pt modelId="{524D4639-4C31-4DBA-9116-34187C9AD76B}" type="sibTrans" cxnId="{30307EEC-404D-4375-A3AE-9D8A5E28A974}">
      <dgm:prSet/>
      <dgm:spPr/>
      <dgm:t>
        <a:bodyPr/>
        <a:lstStyle/>
        <a:p>
          <a:endParaRPr lang="fr-FR"/>
        </a:p>
      </dgm:t>
    </dgm:pt>
    <dgm:pt modelId="{8B1C3E6C-9E18-404A-8A00-8E6D14284ED1}">
      <dgm:prSet phldrT="[Texte]" custT="1"/>
      <dgm:spPr/>
      <dgm:t>
        <a:bodyPr/>
        <a:lstStyle/>
        <a:p>
          <a:pPr algn="just">
            <a:buNone/>
          </a:pPr>
          <a:r>
            <a:rPr lang="fr-FR" sz="2400" dirty="0">
              <a:solidFill>
                <a:schemeClr val="tx1"/>
              </a:solidFill>
            </a:rPr>
            <a:t>La forêt = rôle de puit de carbone</a:t>
          </a:r>
        </a:p>
      </dgm:t>
    </dgm:pt>
    <dgm:pt modelId="{C7E427C0-33B6-4D58-B3E0-287B37064BF3}" type="parTrans" cxnId="{CC175ACD-B1E6-4901-AAA7-A03FC370CF90}">
      <dgm:prSet/>
      <dgm:spPr/>
      <dgm:t>
        <a:bodyPr/>
        <a:lstStyle/>
        <a:p>
          <a:endParaRPr lang="fr-FR"/>
        </a:p>
      </dgm:t>
    </dgm:pt>
    <dgm:pt modelId="{E3217D0A-4B10-4DE9-BF2A-14C3B5755BF5}" type="sibTrans" cxnId="{CC175ACD-B1E6-4901-AAA7-A03FC370CF90}">
      <dgm:prSet/>
      <dgm:spPr/>
      <dgm:t>
        <a:bodyPr/>
        <a:lstStyle/>
        <a:p>
          <a:endParaRPr lang="fr-FR"/>
        </a:p>
      </dgm:t>
    </dgm:pt>
    <dgm:pt modelId="{4F2A5CB3-3784-449A-8ED4-BF9031C10524}">
      <dgm:prSet phldrT="[Texte]"/>
      <dgm:spPr>
        <a:solidFill>
          <a:schemeClr val="accent5">
            <a:lumMod val="60000"/>
            <a:lumOff val="40000"/>
          </a:schemeClr>
        </a:solidFill>
      </dgm:spPr>
      <dgm:t>
        <a:bodyPr/>
        <a:lstStyle/>
        <a:p>
          <a:r>
            <a:rPr lang="fr-FR" dirty="0"/>
            <a:t>2</a:t>
          </a:r>
        </a:p>
      </dgm:t>
    </dgm:pt>
    <dgm:pt modelId="{A133F9B1-D28B-4BA6-88E3-920FE1D59AB3}" type="parTrans" cxnId="{A7B4C828-6C94-4D06-A9FA-18107C3D8F88}">
      <dgm:prSet/>
      <dgm:spPr/>
      <dgm:t>
        <a:bodyPr/>
        <a:lstStyle/>
        <a:p>
          <a:endParaRPr lang="fr-FR"/>
        </a:p>
      </dgm:t>
    </dgm:pt>
    <dgm:pt modelId="{C2117B93-A94A-4B94-BAA3-B1EAB8F3FB75}" type="sibTrans" cxnId="{A7B4C828-6C94-4D06-A9FA-18107C3D8F88}">
      <dgm:prSet/>
      <dgm:spPr/>
      <dgm:t>
        <a:bodyPr/>
        <a:lstStyle/>
        <a:p>
          <a:endParaRPr lang="fr-FR"/>
        </a:p>
      </dgm:t>
    </dgm:pt>
    <dgm:pt modelId="{1B045A73-0FA4-42F5-94A9-62FE5BD48F15}">
      <dgm:prSet phldrT="[Texte]" custT="1"/>
      <dgm:spPr/>
      <dgm:t>
        <a:bodyPr/>
        <a:lstStyle/>
        <a:p>
          <a:pPr>
            <a:buNone/>
          </a:pPr>
          <a:r>
            <a:rPr lang="fr-FR" sz="2400" dirty="0"/>
            <a:t>Evolution spontanée trop lente</a:t>
          </a:r>
        </a:p>
      </dgm:t>
    </dgm:pt>
    <dgm:pt modelId="{6DE683AD-588D-4BAB-BFAA-606E0FC5C117}" type="parTrans" cxnId="{CFB729CD-5DA6-433A-9FEC-CB0C494A8493}">
      <dgm:prSet/>
      <dgm:spPr/>
      <dgm:t>
        <a:bodyPr/>
        <a:lstStyle/>
        <a:p>
          <a:endParaRPr lang="fr-FR"/>
        </a:p>
      </dgm:t>
    </dgm:pt>
    <dgm:pt modelId="{28E9BCC1-0E24-40EF-A445-F263B31C6AFB}" type="sibTrans" cxnId="{CFB729CD-5DA6-433A-9FEC-CB0C494A8493}">
      <dgm:prSet/>
      <dgm:spPr/>
      <dgm:t>
        <a:bodyPr/>
        <a:lstStyle/>
        <a:p>
          <a:endParaRPr lang="fr-FR"/>
        </a:p>
      </dgm:t>
    </dgm:pt>
    <dgm:pt modelId="{BA6FC375-ED0F-4A42-B39C-D928B22B3BC2}">
      <dgm:prSet phldrT="[Texte]"/>
      <dgm:spPr>
        <a:solidFill>
          <a:schemeClr val="accent5">
            <a:lumMod val="40000"/>
            <a:lumOff val="60000"/>
          </a:schemeClr>
        </a:solidFill>
      </dgm:spPr>
      <dgm:t>
        <a:bodyPr/>
        <a:lstStyle/>
        <a:p>
          <a:r>
            <a:rPr lang="fr-FR" dirty="0"/>
            <a:t>3</a:t>
          </a:r>
        </a:p>
      </dgm:t>
    </dgm:pt>
    <dgm:pt modelId="{313A8650-2BB0-42D4-A48C-94EFD6E39228}" type="parTrans" cxnId="{D70BDD1C-2288-4E4A-9559-98935B99BC57}">
      <dgm:prSet/>
      <dgm:spPr/>
      <dgm:t>
        <a:bodyPr/>
        <a:lstStyle/>
        <a:p>
          <a:endParaRPr lang="fr-FR"/>
        </a:p>
      </dgm:t>
    </dgm:pt>
    <dgm:pt modelId="{3E5C23C4-993B-4440-B135-46F382446E29}" type="sibTrans" cxnId="{D70BDD1C-2288-4E4A-9559-98935B99BC57}">
      <dgm:prSet/>
      <dgm:spPr/>
      <dgm:t>
        <a:bodyPr/>
        <a:lstStyle/>
        <a:p>
          <a:endParaRPr lang="fr-FR"/>
        </a:p>
      </dgm:t>
    </dgm:pt>
    <dgm:pt modelId="{9D579427-7422-46C0-8101-736B1F00EA12}">
      <dgm:prSet phldrT="[Texte]" custT="1"/>
      <dgm:spPr/>
      <dgm:t>
        <a:bodyPr/>
        <a:lstStyle/>
        <a:p>
          <a:pPr>
            <a:buNone/>
          </a:pPr>
          <a:r>
            <a:rPr lang="fr-FR" sz="2400" dirty="0"/>
            <a:t>Risque de crise brutale trop fort</a:t>
          </a:r>
        </a:p>
      </dgm:t>
    </dgm:pt>
    <dgm:pt modelId="{30A89553-7514-4B20-9296-9DF8D7F0B3BC}" type="parTrans" cxnId="{3556466B-9026-4F60-9BDD-B6F3115708CF}">
      <dgm:prSet/>
      <dgm:spPr/>
      <dgm:t>
        <a:bodyPr/>
        <a:lstStyle/>
        <a:p>
          <a:endParaRPr lang="fr-FR"/>
        </a:p>
      </dgm:t>
    </dgm:pt>
    <dgm:pt modelId="{6F568DE7-6945-49F4-AA36-5B57D6106619}" type="sibTrans" cxnId="{3556466B-9026-4F60-9BDD-B6F3115708CF}">
      <dgm:prSet/>
      <dgm:spPr/>
      <dgm:t>
        <a:bodyPr/>
        <a:lstStyle/>
        <a:p>
          <a:endParaRPr lang="fr-FR"/>
        </a:p>
      </dgm:t>
    </dgm:pt>
    <dgm:pt modelId="{0C46F418-0380-4F9E-9F7C-B7E393D6AAC1}" type="pres">
      <dgm:prSet presAssocID="{B7EFE2BF-006C-451E-B8A3-ACC740FDF847}" presName="linearFlow" presStyleCnt="0">
        <dgm:presLayoutVars>
          <dgm:dir/>
          <dgm:animLvl val="lvl"/>
          <dgm:resizeHandles val="exact"/>
        </dgm:presLayoutVars>
      </dgm:prSet>
      <dgm:spPr/>
    </dgm:pt>
    <dgm:pt modelId="{FAA33B18-0E6D-4478-9E5F-A1C7593B4620}" type="pres">
      <dgm:prSet presAssocID="{9CDD7C75-9C32-41D2-B4A4-28207BDFE904}" presName="composite" presStyleCnt="0"/>
      <dgm:spPr/>
    </dgm:pt>
    <dgm:pt modelId="{ED91EA46-B0B3-46C6-AB51-69F42C0CACAF}" type="pres">
      <dgm:prSet presAssocID="{9CDD7C75-9C32-41D2-B4A4-28207BDFE904}" presName="parentText" presStyleLbl="alignNode1" presStyleIdx="0" presStyleCnt="3">
        <dgm:presLayoutVars>
          <dgm:chMax val="1"/>
          <dgm:bulletEnabled val="1"/>
        </dgm:presLayoutVars>
      </dgm:prSet>
      <dgm:spPr/>
    </dgm:pt>
    <dgm:pt modelId="{994FF640-2BDF-4D33-95BD-A7550930CD38}" type="pres">
      <dgm:prSet presAssocID="{9CDD7C75-9C32-41D2-B4A4-28207BDFE904}" presName="descendantText" presStyleLbl="alignAcc1" presStyleIdx="0" presStyleCnt="3" custScaleX="95874" custLinFactNeighborX="580" custLinFactNeighborY="-1350">
        <dgm:presLayoutVars>
          <dgm:bulletEnabled val="1"/>
        </dgm:presLayoutVars>
      </dgm:prSet>
      <dgm:spPr/>
    </dgm:pt>
    <dgm:pt modelId="{13565C80-1BBB-4711-914E-8C38F0807070}" type="pres">
      <dgm:prSet presAssocID="{524D4639-4C31-4DBA-9116-34187C9AD76B}" presName="sp" presStyleCnt="0"/>
      <dgm:spPr/>
    </dgm:pt>
    <dgm:pt modelId="{DE148DE1-787C-4E6D-9B37-E96DB3856776}" type="pres">
      <dgm:prSet presAssocID="{4F2A5CB3-3784-449A-8ED4-BF9031C10524}" presName="composite" presStyleCnt="0"/>
      <dgm:spPr/>
    </dgm:pt>
    <dgm:pt modelId="{C03B62FA-6E6F-4DDC-981A-E25B6BD120E7}" type="pres">
      <dgm:prSet presAssocID="{4F2A5CB3-3784-449A-8ED4-BF9031C10524}" presName="parentText" presStyleLbl="alignNode1" presStyleIdx="1" presStyleCnt="3">
        <dgm:presLayoutVars>
          <dgm:chMax val="1"/>
          <dgm:bulletEnabled val="1"/>
        </dgm:presLayoutVars>
      </dgm:prSet>
      <dgm:spPr/>
    </dgm:pt>
    <dgm:pt modelId="{233AA016-B1B0-4788-A2C6-45BCE86B1598}" type="pres">
      <dgm:prSet presAssocID="{4F2A5CB3-3784-449A-8ED4-BF9031C10524}" presName="descendantText" presStyleLbl="alignAcc1" presStyleIdx="1" presStyleCnt="3" custScaleX="95140">
        <dgm:presLayoutVars>
          <dgm:bulletEnabled val="1"/>
        </dgm:presLayoutVars>
      </dgm:prSet>
      <dgm:spPr/>
    </dgm:pt>
    <dgm:pt modelId="{594F7712-9913-4DA8-ABF4-15AB14AB6E39}" type="pres">
      <dgm:prSet presAssocID="{C2117B93-A94A-4B94-BAA3-B1EAB8F3FB75}" presName="sp" presStyleCnt="0"/>
      <dgm:spPr/>
    </dgm:pt>
    <dgm:pt modelId="{B22AC67D-2BA2-41ED-A9A9-AB4AB4B4C0CF}" type="pres">
      <dgm:prSet presAssocID="{BA6FC375-ED0F-4A42-B39C-D928B22B3BC2}" presName="composite" presStyleCnt="0"/>
      <dgm:spPr/>
    </dgm:pt>
    <dgm:pt modelId="{C98442F1-7AF6-4C7F-BD71-6F33CD999438}" type="pres">
      <dgm:prSet presAssocID="{BA6FC375-ED0F-4A42-B39C-D928B22B3BC2}" presName="parentText" presStyleLbl="alignNode1" presStyleIdx="2" presStyleCnt="3">
        <dgm:presLayoutVars>
          <dgm:chMax val="1"/>
          <dgm:bulletEnabled val="1"/>
        </dgm:presLayoutVars>
      </dgm:prSet>
      <dgm:spPr/>
    </dgm:pt>
    <dgm:pt modelId="{434D65FD-AD17-4037-9CB7-E4ABA197DC27}" type="pres">
      <dgm:prSet presAssocID="{BA6FC375-ED0F-4A42-B39C-D928B22B3BC2}" presName="descendantText" presStyleLbl="alignAcc1" presStyleIdx="2" presStyleCnt="3" custScaleX="95223">
        <dgm:presLayoutVars>
          <dgm:bulletEnabled val="1"/>
        </dgm:presLayoutVars>
      </dgm:prSet>
      <dgm:spPr/>
    </dgm:pt>
  </dgm:ptLst>
  <dgm:cxnLst>
    <dgm:cxn modelId="{12A6570C-3E0D-4A0B-A6BB-EEA6E660D870}" type="presOf" srcId="{BA6FC375-ED0F-4A42-B39C-D928B22B3BC2}" destId="{C98442F1-7AF6-4C7F-BD71-6F33CD999438}" srcOrd="0" destOrd="0" presId="urn:microsoft.com/office/officeart/2005/8/layout/chevron2"/>
    <dgm:cxn modelId="{C77ECC0D-A76F-439A-8C36-36F21C97EF12}" type="presOf" srcId="{4F2A5CB3-3784-449A-8ED4-BF9031C10524}" destId="{C03B62FA-6E6F-4DDC-981A-E25B6BD120E7}" srcOrd="0" destOrd="0" presId="urn:microsoft.com/office/officeart/2005/8/layout/chevron2"/>
    <dgm:cxn modelId="{8C7AD50D-A1FF-4990-98E0-A376231A6FE4}" type="presOf" srcId="{8B1C3E6C-9E18-404A-8A00-8E6D14284ED1}" destId="{994FF640-2BDF-4D33-95BD-A7550930CD38}" srcOrd="0" destOrd="0" presId="urn:microsoft.com/office/officeart/2005/8/layout/chevron2"/>
    <dgm:cxn modelId="{D70BDD1C-2288-4E4A-9559-98935B99BC57}" srcId="{B7EFE2BF-006C-451E-B8A3-ACC740FDF847}" destId="{BA6FC375-ED0F-4A42-B39C-D928B22B3BC2}" srcOrd="2" destOrd="0" parTransId="{313A8650-2BB0-42D4-A48C-94EFD6E39228}" sibTransId="{3E5C23C4-993B-4440-B135-46F382446E29}"/>
    <dgm:cxn modelId="{A7B4C828-6C94-4D06-A9FA-18107C3D8F88}" srcId="{B7EFE2BF-006C-451E-B8A3-ACC740FDF847}" destId="{4F2A5CB3-3784-449A-8ED4-BF9031C10524}" srcOrd="1" destOrd="0" parTransId="{A133F9B1-D28B-4BA6-88E3-920FE1D59AB3}" sibTransId="{C2117B93-A94A-4B94-BAA3-B1EAB8F3FB75}"/>
    <dgm:cxn modelId="{9EB6B634-30DD-4E23-B1F9-6F4EE4C11591}" type="presOf" srcId="{9D579427-7422-46C0-8101-736B1F00EA12}" destId="{434D65FD-AD17-4037-9CB7-E4ABA197DC27}" srcOrd="0" destOrd="0" presId="urn:microsoft.com/office/officeart/2005/8/layout/chevron2"/>
    <dgm:cxn modelId="{EC4E1D3F-430C-4DF9-B409-85BDF947AA2D}" type="presOf" srcId="{9CDD7C75-9C32-41D2-B4A4-28207BDFE904}" destId="{ED91EA46-B0B3-46C6-AB51-69F42C0CACAF}" srcOrd="0" destOrd="0" presId="urn:microsoft.com/office/officeart/2005/8/layout/chevron2"/>
    <dgm:cxn modelId="{3556466B-9026-4F60-9BDD-B6F3115708CF}" srcId="{BA6FC375-ED0F-4A42-B39C-D928B22B3BC2}" destId="{9D579427-7422-46C0-8101-736B1F00EA12}" srcOrd="0" destOrd="0" parTransId="{30A89553-7514-4B20-9296-9DF8D7F0B3BC}" sibTransId="{6F568DE7-6945-49F4-AA36-5B57D6106619}"/>
    <dgm:cxn modelId="{CFB729CD-5DA6-433A-9FEC-CB0C494A8493}" srcId="{4F2A5CB3-3784-449A-8ED4-BF9031C10524}" destId="{1B045A73-0FA4-42F5-94A9-62FE5BD48F15}" srcOrd="0" destOrd="0" parTransId="{6DE683AD-588D-4BAB-BFAA-606E0FC5C117}" sibTransId="{28E9BCC1-0E24-40EF-A445-F263B31C6AFB}"/>
    <dgm:cxn modelId="{CC175ACD-B1E6-4901-AAA7-A03FC370CF90}" srcId="{9CDD7C75-9C32-41D2-B4A4-28207BDFE904}" destId="{8B1C3E6C-9E18-404A-8A00-8E6D14284ED1}" srcOrd="0" destOrd="0" parTransId="{C7E427C0-33B6-4D58-B3E0-287B37064BF3}" sibTransId="{E3217D0A-4B10-4DE9-BF2A-14C3B5755BF5}"/>
    <dgm:cxn modelId="{05ACD8E3-E64E-4CFB-98D1-D114DEB27681}" type="presOf" srcId="{B7EFE2BF-006C-451E-B8A3-ACC740FDF847}" destId="{0C46F418-0380-4F9E-9F7C-B7E393D6AAC1}" srcOrd="0" destOrd="0" presId="urn:microsoft.com/office/officeart/2005/8/layout/chevron2"/>
    <dgm:cxn modelId="{30307EEC-404D-4375-A3AE-9D8A5E28A974}" srcId="{B7EFE2BF-006C-451E-B8A3-ACC740FDF847}" destId="{9CDD7C75-9C32-41D2-B4A4-28207BDFE904}" srcOrd="0" destOrd="0" parTransId="{E4AFFAA7-3B59-4730-8DA7-67C034D8FF4F}" sibTransId="{524D4639-4C31-4DBA-9116-34187C9AD76B}"/>
    <dgm:cxn modelId="{3B54B4FE-1D39-4BC5-A766-2C467A100DF7}" type="presOf" srcId="{1B045A73-0FA4-42F5-94A9-62FE5BD48F15}" destId="{233AA016-B1B0-4788-A2C6-45BCE86B1598}" srcOrd="0" destOrd="0" presId="urn:microsoft.com/office/officeart/2005/8/layout/chevron2"/>
    <dgm:cxn modelId="{578B52E7-D6D4-4B67-AF08-3B5858F52F41}" type="presParOf" srcId="{0C46F418-0380-4F9E-9F7C-B7E393D6AAC1}" destId="{FAA33B18-0E6D-4478-9E5F-A1C7593B4620}" srcOrd="0" destOrd="0" presId="urn:microsoft.com/office/officeart/2005/8/layout/chevron2"/>
    <dgm:cxn modelId="{B8CB5B35-836B-4BB5-BA69-BBD07327991C}" type="presParOf" srcId="{FAA33B18-0E6D-4478-9E5F-A1C7593B4620}" destId="{ED91EA46-B0B3-46C6-AB51-69F42C0CACAF}" srcOrd="0" destOrd="0" presId="urn:microsoft.com/office/officeart/2005/8/layout/chevron2"/>
    <dgm:cxn modelId="{B234D9CD-E18C-47D5-A405-8546D7E0116A}" type="presParOf" srcId="{FAA33B18-0E6D-4478-9E5F-A1C7593B4620}" destId="{994FF640-2BDF-4D33-95BD-A7550930CD38}" srcOrd="1" destOrd="0" presId="urn:microsoft.com/office/officeart/2005/8/layout/chevron2"/>
    <dgm:cxn modelId="{9BCDFD5C-228D-4875-BD75-1D2DA37E09AF}" type="presParOf" srcId="{0C46F418-0380-4F9E-9F7C-B7E393D6AAC1}" destId="{13565C80-1BBB-4711-914E-8C38F0807070}" srcOrd="1" destOrd="0" presId="urn:microsoft.com/office/officeart/2005/8/layout/chevron2"/>
    <dgm:cxn modelId="{114E4D4A-A428-48A4-BFF2-26A6103FFD0A}" type="presParOf" srcId="{0C46F418-0380-4F9E-9F7C-B7E393D6AAC1}" destId="{DE148DE1-787C-4E6D-9B37-E96DB3856776}" srcOrd="2" destOrd="0" presId="urn:microsoft.com/office/officeart/2005/8/layout/chevron2"/>
    <dgm:cxn modelId="{DB21A6FE-E5AB-42A0-95CE-13920F451CA3}" type="presParOf" srcId="{DE148DE1-787C-4E6D-9B37-E96DB3856776}" destId="{C03B62FA-6E6F-4DDC-981A-E25B6BD120E7}" srcOrd="0" destOrd="0" presId="urn:microsoft.com/office/officeart/2005/8/layout/chevron2"/>
    <dgm:cxn modelId="{264A7815-F47F-4986-8CDC-CEEA2664C0B2}" type="presParOf" srcId="{DE148DE1-787C-4E6D-9B37-E96DB3856776}" destId="{233AA016-B1B0-4788-A2C6-45BCE86B1598}" srcOrd="1" destOrd="0" presId="urn:microsoft.com/office/officeart/2005/8/layout/chevron2"/>
    <dgm:cxn modelId="{E8393043-B033-4408-9AD2-00E03B88E47B}" type="presParOf" srcId="{0C46F418-0380-4F9E-9F7C-B7E393D6AAC1}" destId="{594F7712-9913-4DA8-ABF4-15AB14AB6E39}" srcOrd="3" destOrd="0" presId="urn:microsoft.com/office/officeart/2005/8/layout/chevron2"/>
    <dgm:cxn modelId="{D8A4AEFE-960F-4A3A-8964-9D64CCE1F820}" type="presParOf" srcId="{0C46F418-0380-4F9E-9F7C-B7E393D6AAC1}" destId="{B22AC67D-2BA2-41ED-A9A9-AB4AB4B4C0CF}" srcOrd="4" destOrd="0" presId="urn:microsoft.com/office/officeart/2005/8/layout/chevron2"/>
    <dgm:cxn modelId="{CCCA4E88-BA2D-4DCF-9328-F79A43B72F26}" type="presParOf" srcId="{B22AC67D-2BA2-41ED-A9A9-AB4AB4B4C0CF}" destId="{C98442F1-7AF6-4C7F-BD71-6F33CD999438}" srcOrd="0" destOrd="0" presId="urn:microsoft.com/office/officeart/2005/8/layout/chevron2"/>
    <dgm:cxn modelId="{0429F97F-72E7-4EF9-BEA6-942A6286C955}" type="presParOf" srcId="{B22AC67D-2BA2-41ED-A9A9-AB4AB4B4C0CF}" destId="{434D65FD-AD17-4037-9CB7-E4ABA197DC2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1EA46-B0B3-46C6-AB51-69F42C0CACAF}">
      <dsp:nvSpPr>
        <dsp:cNvPr id="0" name=""/>
        <dsp:cNvSpPr/>
      </dsp:nvSpPr>
      <dsp:spPr>
        <a:xfrm rot="5400000">
          <a:off x="-93219" y="167485"/>
          <a:ext cx="1113279" cy="779295"/>
        </a:xfrm>
        <a:prstGeom prst="chevron">
          <a:avLst/>
        </a:prstGeom>
        <a:solidFill>
          <a:srgbClr val="008080"/>
        </a:solidFill>
        <a:ln w="6350" cap="flat" cmpd="sng" algn="ctr">
          <a:solidFill>
            <a:schemeClr val="accent6">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r-FR" sz="2100" kern="1200" dirty="0"/>
            <a:t>1</a:t>
          </a:r>
        </a:p>
      </dsp:txBody>
      <dsp:txXfrm rot="-5400000">
        <a:off x="73774" y="390141"/>
        <a:ext cx="779295" cy="333984"/>
      </dsp:txXfrm>
    </dsp:sp>
    <dsp:sp modelId="{994FF640-2BDF-4D33-95BD-A7550930CD38}">
      <dsp:nvSpPr>
        <dsp:cNvPr id="0" name=""/>
        <dsp:cNvSpPr/>
      </dsp:nvSpPr>
      <dsp:spPr>
        <a:xfrm rot="5400000">
          <a:off x="4108715" y="-3066620"/>
          <a:ext cx="723631" cy="6856873"/>
        </a:xfrm>
        <a:prstGeom prst="round2SameRect">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fr-FR" sz="2400" kern="1200" dirty="0">
              <a:solidFill>
                <a:schemeClr val="tx1"/>
              </a:solidFill>
            </a:rPr>
            <a:t>La forêt = rôle de puit de carbone</a:t>
          </a:r>
        </a:p>
      </dsp:txBody>
      <dsp:txXfrm rot="-5400000">
        <a:off x="1042095" y="35325"/>
        <a:ext cx="6821548" cy="652981"/>
      </dsp:txXfrm>
    </dsp:sp>
    <dsp:sp modelId="{C03B62FA-6E6F-4DDC-981A-E25B6BD120E7}">
      <dsp:nvSpPr>
        <dsp:cNvPr id="0" name=""/>
        <dsp:cNvSpPr/>
      </dsp:nvSpPr>
      <dsp:spPr>
        <a:xfrm rot="5400000">
          <a:off x="-93219" y="1077531"/>
          <a:ext cx="1113279" cy="779295"/>
        </a:xfrm>
        <a:prstGeom prst="chevron">
          <a:avLst/>
        </a:prstGeom>
        <a:solidFill>
          <a:schemeClr val="accent5">
            <a:lumMod val="60000"/>
            <a:lumOff val="40000"/>
          </a:schemeClr>
        </a:solidFill>
        <a:ln w="6350" cap="flat" cmpd="sng" algn="ctr">
          <a:solidFill>
            <a:schemeClr val="accent6">
              <a:shade val="80000"/>
              <a:hueOff val="160640"/>
              <a:satOff val="-6455"/>
              <a:lumOff val="13814"/>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r-FR" sz="2100" kern="1200" dirty="0"/>
            <a:t>2</a:t>
          </a:r>
        </a:p>
      </dsp:txBody>
      <dsp:txXfrm rot="-5400000">
        <a:off x="73774" y="1300187"/>
        <a:ext cx="779295" cy="333984"/>
      </dsp:txXfrm>
    </dsp:sp>
    <dsp:sp modelId="{233AA016-B1B0-4788-A2C6-45BCE86B1598}">
      <dsp:nvSpPr>
        <dsp:cNvPr id="0" name=""/>
        <dsp:cNvSpPr/>
      </dsp:nvSpPr>
      <dsp:spPr>
        <a:xfrm rot="5400000">
          <a:off x="4067233" y="-2129833"/>
          <a:ext cx="723631" cy="6804378"/>
        </a:xfrm>
        <a:prstGeom prst="round2SameRect">
          <a:avLst/>
        </a:prstGeom>
        <a:solidFill>
          <a:schemeClr val="lt1">
            <a:alpha val="90000"/>
            <a:hueOff val="0"/>
            <a:satOff val="0"/>
            <a:lumOff val="0"/>
            <a:alphaOff val="0"/>
          </a:schemeClr>
        </a:solidFill>
        <a:ln w="6350" cap="flat" cmpd="sng" algn="ctr">
          <a:solidFill>
            <a:schemeClr val="accent6">
              <a:shade val="80000"/>
              <a:hueOff val="160640"/>
              <a:satOff val="-6455"/>
              <a:lumOff val="13814"/>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fr-FR" sz="2400" kern="1200" dirty="0"/>
            <a:t>Evolution spontanée trop lente</a:t>
          </a:r>
        </a:p>
      </dsp:txBody>
      <dsp:txXfrm rot="-5400000">
        <a:off x="1026860" y="945865"/>
        <a:ext cx="6769053" cy="652981"/>
      </dsp:txXfrm>
    </dsp:sp>
    <dsp:sp modelId="{C98442F1-7AF6-4C7F-BD71-6F33CD999438}">
      <dsp:nvSpPr>
        <dsp:cNvPr id="0" name=""/>
        <dsp:cNvSpPr/>
      </dsp:nvSpPr>
      <dsp:spPr>
        <a:xfrm rot="5400000">
          <a:off x="-93219" y="1987576"/>
          <a:ext cx="1113279" cy="779295"/>
        </a:xfrm>
        <a:prstGeom prst="chevron">
          <a:avLst/>
        </a:prstGeom>
        <a:solidFill>
          <a:schemeClr val="accent5">
            <a:lumMod val="40000"/>
            <a:lumOff val="60000"/>
          </a:schemeClr>
        </a:solidFill>
        <a:ln w="6350" cap="flat" cmpd="sng" algn="ctr">
          <a:solidFill>
            <a:schemeClr val="accent6">
              <a:shade val="80000"/>
              <a:hueOff val="321280"/>
              <a:satOff val="-12909"/>
              <a:lumOff val="27628"/>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r-FR" sz="2100" kern="1200" dirty="0"/>
            <a:t>3</a:t>
          </a:r>
        </a:p>
      </dsp:txBody>
      <dsp:txXfrm rot="-5400000">
        <a:off x="73774" y="2210232"/>
        <a:ext cx="779295" cy="333984"/>
      </dsp:txXfrm>
    </dsp:sp>
    <dsp:sp modelId="{434D65FD-AD17-4037-9CB7-E4ABA197DC27}">
      <dsp:nvSpPr>
        <dsp:cNvPr id="0" name=""/>
        <dsp:cNvSpPr/>
      </dsp:nvSpPr>
      <dsp:spPr>
        <a:xfrm rot="5400000">
          <a:off x="4067233" y="-1222756"/>
          <a:ext cx="723631" cy="6810314"/>
        </a:xfrm>
        <a:prstGeom prst="round2SameRect">
          <a:avLst/>
        </a:prstGeom>
        <a:solidFill>
          <a:schemeClr val="lt1">
            <a:alpha val="90000"/>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fr-FR" sz="2400" kern="1200" dirty="0"/>
            <a:t>Risque de crise brutale trop fort</a:t>
          </a:r>
        </a:p>
      </dsp:txBody>
      <dsp:txXfrm rot="-5400000">
        <a:off x="1023892" y="1855910"/>
        <a:ext cx="6774989" cy="6529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50F9D-F760-4470-A63D-0482EE8D5A03}" type="datetimeFigureOut">
              <a:rPr lang="fr-FR" smtClean="0"/>
              <a:t>25/03/2021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E4AA1-140C-418F-B442-AE4BD94DECC7}" type="slidenum">
              <a:rPr lang="fr-FR" smtClean="0"/>
              <a:t>‹N°›</a:t>
            </a:fld>
            <a:endParaRPr lang="fr-FR"/>
          </a:p>
        </p:txBody>
      </p:sp>
    </p:spTree>
    <p:extLst>
      <p:ext uri="{BB962C8B-B14F-4D97-AF65-F5344CB8AC3E}">
        <p14:creationId xmlns:p14="http://schemas.microsoft.com/office/powerpoint/2010/main" val="318358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a:t>
            </a:fld>
            <a:endParaRPr lang="fr-FR"/>
          </a:p>
        </p:txBody>
      </p:sp>
    </p:spTree>
    <p:extLst>
      <p:ext uri="{BB962C8B-B14F-4D97-AF65-F5344CB8AC3E}">
        <p14:creationId xmlns:p14="http://schemas.microsoft.com/office/powerpoint/2010/main" val="2024863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b="1" dirty="0">
                <a:latin typeface="Frutiger LT Std 65 Bold"/>
                <a:ea typeface="Calibri" panose="020F0502020204030204" pitchFamily="34" charset="0"/>
                <a:cs typeface="Times New Roman" panose="02020603050405020304" pitchFamily="18" charset="0"/>
              </a:rPr>
              <a:t>Juxtaposition de zones de facies différents</a:t>
            </a:r>
            <a:r>
              <a:rPr lang="fr-FR" sz="1200" b="1" baseline="0" dirty="0">
                <a:latin typeface="Frutiger LT Std 65 Bold"/>
                <a:ea typeface="Calibri" panose="020F0502020204030204" pitchFamily="34" charset="0"/>
                <a:cs typeface="Times New Roman" panose="02020603050405020304" pitchFamily="18" charset="0"/>
              </a:rPr>
              <a:t> </a:t>
            </a:r>
            <a:r>
              <a:rPr lang="fr-FR" sz="1200" baseline="0" dirty="0">
                <a:latin typeface="Frutiger LT Std 65 Bold"/>
                <a:ea typeface="Calibri" panose="020F0502020204030204" pitchFamily="34" charset="0"/>
                <a:cs typeface="Times New Roman" panose="02020603050405020304" pitchFamily="18" charset="0"/>
              </a:rPr>
              <a:t>= </a:t>
            </a:r>
            <a:endParaRPr lang="fr-FR" sz="1200" dirty="0">
              <a:latin typeface="Frutiger LT Std 65 Bold"/>
              <a:ea typeface="Calibri" panose="020F0502020204030204" pitchFamily="34" charset="0"/>
              <a:cs typeface="Times New Roman" panose="02020603050405020304" pitchFamily="18" charset="0"/>
            </a:endParaRPr>
          </a:p>
          <a:p>
            <a:pPr>
              <a:lnSpc>
                <a:spcPct val="107000"/>
              </a:lnSpc>
              <a:spcAft>
                <a:spcPts val="800"/>
              </a:spcAft>
            </a:pPr>
            <a:r>
              <a:rPr lang="fr-FR" sz="1200" dirty="0">
                <a:latin typeface="Frutiger LT Std 65 Bold"/>
                <a:ea typeface="Calibri" panose="020F0502020204030204" pitchFamily="34" charset="0"/>
                <a:cs typeface="Times New Roman" panose="02020603050405020304" pitchFamily="18" charset="0"/>
              </a:rPr>
              <a:t>Favorise la biodiversité forestière</a:t>
            </a:r>
          </a:p>
          <a:p>
            <a:pPr>
              <a:lnSpc>
                <a:spcPct val="107000"/>
              </a:lnSpc>
              <a:spcAft>
                <a:spcPts val="800"/>
              </a:spcAft>
            </a:pPr>
            <a:r>
              <a:rPr lang="fr-FR" sz="1200" dirty="0">
                <a:latin typeface="Frutiger LT Std 65 Bold"/>
                <a:ea typeface="Calibri" panose="020F0502020204030204" pitchFamily="34" charset="0"/>
                <a:cs typeface="Times New Roman" panose="02020603050405020304" pitchFamily="18" charset="0"/>
              </a:rPr>
              <a:t>Augmente la capacité de résilience des écosystèmes</a:t>
            </a:r>
          </a:p>
          <a:p>
            <a:pPr>
              <a:lnSpc>
                <a:spcPct val="107000"/>
              </a:lnSpc>
              <a:spcAft>
                <a:spcPts val="800"/>
              </a:spcAft>
            </a:pPr>
            <a:endParaRPr lang="fr-FR" sz="1200" dirty="0">
              <a:latin typeface="Frutiger LT Std 65 Bold"/>
              <a:ea typeface="Calibri" panose="020F0502020204030204" pitchFamily="34" charset="0"/>
              <a:cs typeface="Times New Roman" panose="02020603050405020304" pitchFamily="18" charset="0"/>
            </a:endParaRPr>
          </a:p>
          <a:p>
            <a:pPr lvl="0"/>
            <a:r>
              <a:rPr lang="fr-FR" sz="1200" dirty="0"/>
              <a:t>Entre zones qui verront l’exploitation de bois, matériaux qui participe au stockage de carbone et donc à lutte face aux changements climatiques, et surfaces en réserves ou ilots de sénescence pour la préservation de vieux bois et l’étude de la dynamique forestière en libre évolution</a:t>
            </a:r>
          </a:p>
          <a:p>
            <a:pPr lvl="0"/>
            <a:r>
              <a:rPr lang="fr-FR" sz="1200" dirty="0"/>
              <a:t>Entre zones ou la manière de conduire la sylviculture sera différente. Certaines avec des bois du même âge, comme les chênes centenaires nécessaires pour la fabrication des tonneaux, et d’autres avec des arbres d’âge différents qui permettront de ne pas passer par le stade de très jeune forêt (assimilée par beaucoup comme du défrichement)</a:t>
            </a:r>
          </a:p>
          <a:p>
            <a:pPr lvl="0"/>
            <a:r>
              <a:rPr lang="fr-FR" sz="1200" dirty="0"/>
              <a:t>Entre zones avec des essences en place depuis longtemps et qui pourront se renouveler naturellement et nouveaux peuplements, suite à des dépérissements, qui seront constitués d’essences venant de zones plus chaudes et plus sèches pour adapter la forêt aux nouvelles conditions climatiques.</a:t>
            </a:r>
          </a:p>
          <a:p>
            <a:pPr lvl="0"/>
            <a:r>
              <a:rPr lang="fr-FR" sz="1200" dirty="0"/>
              <a:t>Entre zones forestières abritant une faune sauvage dont la densité doit être compatible avec le renouvellement de la forêt et surfaces ouvertes, à la faveur de zones humides ou landes qui permettent, à travers ses milieux ouverts intra-forestiers, d’abriter des espèces et habitats très intéressants.</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11</a:t>
            </a:fld>
            <a:endParaRPr lang="fr-FR"/>
          </a:p>
        </p:txBody>
      </p:sp>
    </p:spTree>
    <p:extLst>
      <p:ext uri="{BB962C8B-B14F-4D97-AF65-F5344CB8AC3E}">
        <p14:creationId xmlns:p14="http://schemas.microsoft.com/office/powerpoint/2010/main" val="262344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¼ de siècle l’ONF a progressivement classé 7% des surfaces FD métropolitaines sous statut d’aires protégées fortes. Ambition portée à 10% pdt les années à venir</a:t>
            </a:r>
          </a:p>
          <a:p>
            <a:r>
              <a:rPr lang="fr-FR" dirty="0"/>
              <a:t>RBI représenter le cycle sylvigénétique complet sur un échantillon représentatif d’habitats forestiers</a:t>
            </a:r>
          </a:p>
          <a:p>
            <a:r>
              <a:rPr lang="fr-FR" dirty="0"/>
              <a:t>Micro habitats</a:t>
            </a:r>
          </a:p>
          <a:p>
            <a:r>
              <a:rPr lang="fr-FR" dirty="0"/>
              <a:t>1 arbre mort par ha de 35 cm de diam minimum</a:t>
            </a:r>
          </a:p>
          <a:p>
            <a:r>
              <a:rPr lang="fr-FR" dirty="0"/>
              <a:t>2 arbres par ha à cavité ou vieux gros arbres</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12</a:t>
            </a:fld>
            <a:endParaRPr lang="fr-FR"/>
          </a:p>
        </p:txBody>
      </p:sp>
    </p:spTree>
    <p:extLst>
      <p:ext uri="{BB962C8B-B14F-4D97-AF65-F5344CB8AC3E}">
        <p14:creationId xmlns:p14="http://schemas.microsoft.com/office/powerpoint/2010/main" val="164042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mélange d’essences déjà existant : chiffres de l’infographie ONF (?)</a:t>
            </a:r>
          </a:p>
          <a:p>
            <a:endParaRPr lang="fr-FR" dirty="0"/>
          </a:p>
          <a:p>
            <a:r>
              <a:rPr lang="fr-FR" dirty="0"/>
              <a:t>La régénération naturelle et l’amplification du système adaptatif naturel</a:t>
            </a:r>
          </a:p>
          <a:p>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1/ diversité des essences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 </a:t>
            </a:r>
            <a:r>
              <a:rPr lang="fr-FR" sz="1200" b="1" i="0" kern="1200" dirty="0">
                <a:solidFill>
                  <a:schemeClr val="tx1"/>
                </a:solidFill>
                <a:effectLst/>
                <a:latin typeface="+mn-lt"/>
                <a:ea typeface="Geneva" charset="0"/>
                <a:cs typeface="Geneva" charset="0"/>
              </a:rPr>
              <a:t>190 espèces d’arbres</a:t>
            </a:r>
            <a:r>
              <a:rPr lang="fr-FR" sz="1200" b="0" i="0" kern="1200" dirty="0">
                <a:solidFill>
                  <a:schemeClr val="tx1"/>
                </a:solidFill>
                <a:effectLst/>
                <a:latin typeface="+mn-lt"/>
                <a:ea typeface="Geneva" charset="0"/>
                <a:cs typeface="Geneva" charset="0"/>
              </a:rPr>
              <a:t> différentes, dont 142 espèces feuillues. </a:t>
            </a:r>
            <a:r>
              <a:rPr lang="fr-FR" dirty="0">
                <a:ea typeface="Calibri" panose="020F0502020204030204" pitchFamily="34" charset="0"/>
                <a:cs typeface="Times New Roman" panose="02020603050405020304" pitchFamily="18" charset="0"/>
              </a:rPr>
              <a:t>138 essences, représente ¾ des essences de l’Europe</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 </a:t>
            </a:r>
            <a:r>
              <a:rPr lang="fr-FR" b="1" dirty="0">
                <a:ea typeface="Calibri" panose="020F0502020204030204" pitchFamily="34" charset="0"/>
                <a:cs typeface="Times New Roman" panose="02020603050405020304" pitchFamily="18" charset="0"/>
              </a:rPr>
              <a:t>60%</a:t>
            </a:r>
            <a:r>
              <a:rPr lang="fr-FR" b="1" baseline="0" dirty="0">
                <a:ea typeface="Calibri" panose="020F0502020204030204" pitchFamily="34" charset="0"/>
                <a:cs typeface="Times New Roman" panose="02020603050405020304" pitchFamily="18" charset="0"/>
              </a:rPr>
              <a:t> </a:t>
            </a:r>
            <a:r>
              <a:rPr lang="fr-FR" b="1" dirty="0">
                <a:ea typeface="Calibri" panose="020F0502020204030204" pitchFamily="34" charset="0"/>
                <a:cs typeface="Times New Roman" panose="02020603050405020304" pitchFamily="18" charset="0"/>
              </a:rPr>
              <a:t>des surfaces sont constituées de peuplements de 4 espèces </a:t>
            </a:r>
            <a:r>
              <a:rPr lang="fr-FR" dirty="0">
                <a:ea typeface="Calibri" panose="020F0502020204030204" pitchFamily="34" charset="0"/>
                <a:cs typeface="Times New Roman" panose="02020603050405020304" pitchFamily="18" charset="0"/>
              </a:rPr>
              <a:t>ou plus, et 6 % seulement des surfaces sont homogènes avec une essence unique</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 Essences, reco ins biodiversité : préserver les </a:t>
            </a:r>
            <a:r>
              <a:rPr lang="fr-FR" b="1" dirty="0">
                <a:ea typeface="Calibri" panose="020F0502020204030204" pitchFamily="34" charset="0"/>
                <a:cs typeface="Times New Roman" panose="02020603050405020304" pitchFamily="18" charset="0"/>
              </a:rPr>
              <a:t>essences d’accompagnement </a:t>
            </a:r>
            <a:r>
              <a:rPr lang="fr-FR" dirty="0">
                <a:ea typeface="Calibri" panose="020F0502020204030204" pitchFamily="34" charset="0"/>
                <a:cs typeface="Times New Roman" panose="02020603050405020304" pitchFamily="18" charset="0"/>
              </a:rPr>
              <a:t>lors des intervention notamment celle favorables à la </a:t>
            </a:r>
            <a:r>
              <a:rPr lang="fr-FR" dirty="0" err="1">
                <a:ea typeface="Calibri" panose="020F0502020204030204" pitchFamily="34" charset="0"/>
                <a:cs typeface="Times New Roman" panose="02020603050405020304" pitchFamily="18" charset="0"/>
              </a:rPr>
              <a:t>biodiv</a:t>
            </a:r>
            <a:r>
              <a:rPr lang="fr-FR" dirty="0">
                <a:ea typeface="Calibri" panose="020F0502020204030204" pitchFamily="34" charset="0"/>
                <a:cs typeface="Times New Roman" panose="02020603050405020304" pitchFamily="18" charset="0"/>
              </a:rPr>
              <a:t> ou a priori peu sensibles au cc (fruitiers, bouleau, tilleul pour 20 à 30% du couvert en FR)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2/ diversité des milieux naturels </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fr-FR" dirty="0">
                <a:ea typeface="Calibri" panose="020F0502020204030204" pitchFamily="34" charset="0"/>
                <a:cs typeface="Times New Roman" panose="02020603050405020304" pitchFamily="18" charset="0"/>
              </a:rPr>
              <a:t>Gérés par l’ONF, hors forêt  et </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fr-FR" dirty="0">
                <a:ea typeface="Calibri" panose="020F0502020204030204" pitchFamily="34" charset="0"/>
                <a:cs typeface="Times New Roman" panose="02020603050405020304" pitchFamily="18" charset="0"/>
              </a:rPr>
              <a:t>associés à la forêt : (milieux ouverts) laisser évoluer les trouées de moins de 0,5 ha (milieux aquatiques)</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Diversité des habitats qu’offre la forêt  : cavité, bois mort, MF </a:t>
            </a:r>
            <a:r>
              <a:rPr lang="fr-FR" dirty="0" err="1">
                <a:ea typeface="Calibri" panose="020F0502020204030204" pitchFamily="34" charset="0"/>
                <a:cs typeface="Times New Roman" panose="02020603050405020304" pitchFamily="18" charset="0"/>
              </a:rPr>
              <a:t>pr</a:t>
            </a:r>
            <a:r>
              <a:rPr lang="fr-FR" dirty="0">
                <a:ea typeface="Calibri" panose="020F0502020204030204" pitchFamily="34" charset="0"/>
                <a:cs typeface="Times New Roman" panose="02020603050405020304" pitchFamily="18" charset="0"/>
              </a:rPr>
              <a:t> les chiro …</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Le bois mort abrite ¼ de la biodiversité (nos forêts = 17 m3 de bois mort au sol et 6 m3 de bois mort sur pied/ ha)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3/ diversité espèces : </a:t>
            </a:r>
            <a:r>
              <a:rPr lang="fr-FR" b="1" dirty="0">
                <a:ea typeface="Calibri" panose="020F0502020204030204" pitchFamily="34" charset="0"/>
                <a:cs typeface="Times New Roman" panose="02020603050405020304" pitchFamily="18" charset="0"/>
              </a:rPr>
              <a:t>découle de la diversité évoquée ci-dessus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b="1" dirty="0">
                <a:ea typeface="Calibri" panose="020F0502020204030204" pitchFamily="34" charset="0"/>
                <a:cs typeface="Times New Roman" panose="02020603050405020304" pitchFamily="18" charset="0"/>
              </a:rPr>
              <a:t>Les 2/3 des </a:t>
            </a:r>
            <a:r>
              <a:rPr lang="fr-FR" b="1" dirty="0" err="1">
                <a:ea typeface="Calibri" panose="020F0502020204030204" pitchFamily="34" charset="0"/>
                <a:cs typeface="Times New Roman" panose="02020603050405020304" pitchFamily="18" charset="0"/>
              </a:rPr>
              <a:t>sp</a:t>
            </a:r>
            <a:r>
              <a:rPr lang="fr-FR" b="1" dirty="0">
                <a:ea typeface="Calibri" panose="020F0502020204030204" pitchFamily="34" charset="0"/>
                <a:cs typeface="Times New Roman" panose="02020603050405020304" pitchFamily="18" charset="0"/>
              </a:rPr>
              <a:t> forestières forestières dépendent des arbres âgés </a:t>
            </a:r>
            <a:r>
              <a:rPr lang="fr-FR" dirty="0">
                <a:ea typeface="Calibri" panose="020F0502020204030204" pitchFamily="34" charset="0"/>
                <a:cs typeface="Times New Roman" panose="02020603050405020304" pitchFamily="18" charset="0"/>
              </a:rPr>
              <a:t>qui ont dépassé l'âge d’exploitabilité</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fr-FR" dirty="0"/>
              <a:t>Diversité, à condition, maîtrise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t>EEE une des menaces les plus importantes </a:t>
            </a:r>
            <a:r>
              <a:rPr lang="fr-FR" dirty="0" err="1"/>
              <a:t>pr</a:t>
            </a:r>
            <a:r>
              <a:rPr lang="fr-FR" dirty="0"/>
              <a:t> la biodiversité/ détection en amont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t>Equilibre forêt gibier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ea typeface="Calibri" panose="020F0502020204030204" pitchFamily="34" charset="0"/>
                <a:cs typeface="Times New Roman" panose="02020603050405020304" pitchFamily="18" charset="0"/>
              </a:rPr>
              <a:t>4/ diversité génétique : les forêts sont des milieux beaucoup moins artificialisés que d‘autres milieux terrestres, </a:t>
            </a:r>
            <a:r>
              <a:rPr lang="fr-FR" b="1" dirty="0">
                <a:ea typeface="Calibri" panose="020F0502020204030204" pitchFamily="34" charset="0"/>
                <a:cs typeface="Times New Roman" panose="02020603050405020304" pitchFamily="18" charset="0"/>
              </a:rPr>
              <a:t>leur base génétique est demeurée très large et leur capacité d’adaptation naturelles ont fortes</a:t>
            </a:r>
            <a:r>
              <a:rPr lang="fr-FR" dirty="0">
                <a:ea typeface="Calibri" panose="020F0502020204030204" pitchFamily="34" charset="0"/>
                <a:cs typeface="Times New Roman" panose="02020603050405020304" pitchFamily="18" charset="0"/>
              </a:rPr>
              <a:t>.  RN privilégiée, nb de semenciers suffisant maintient la diversité génétique. Renforcée dans le cadre de l’</a:t>
            </a:r>
            <a:r>
              <a:rPr lang="fr-FR" dirty="0" err="1">
                <a:ea typeface="Calibri" panose="020F0502020204030204" pitchFamily="34" charset="0"/>
                <a:cs typeface="Times New Roman" panose="02020603050405020304" pitchFamily="18" charset="0"/>
              </a:rPr>
              <a:t>adapation</a:t>
            </a:r>
            <a:r>
              <a:rPr lang="fr-FR" dirty="0">
                <a:ea typeface="Calibri" panose="020F0502020204030204" pitchFamily="34" charset="0"/>
                <a:cs typeface="Times New Roman" panose="02020603050405020304" pitchFamily="18" charset="0"/>
              </a:rPr>
              <a:t> au CC climatique, avec migration assistée d’arbres de provenance méridionales plus au Nord pour qu’ils s’hybrident avec les populations locales</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13</a:t>
            </a:fld>
            <a:endParaRPr lang="fr-FR"/>
          </a:p>
        </p:txBody>
      </p:sp>
    </p:spTree>
    <p:extLst>
      <p:ext uri="{BB962C8B-B14F-4D97-AF65-F5344CB8AC3E}">
        <p14:creationId xmlns:p14="http://schemas.microsoft.com/office/powerpoint/2010/main" val="396912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 La forêt du </a:t>
            </a:r>
            <a:r>
              <a:rPr lang="fr-FR" b="0" dirty="0"/>
              <a:t>Semnoz, montagne verte qui surplombe la ville d’Annecy</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2 : Forêt de la Haute Chevauchée, Meuse</a:t>
            </a:r>
          </a:p>
          <a:p>
            <a:r>
              <a:rPr lang="fr-FR" dirty="0"/>
              <a:t> </a:t>
            </a:r>
          </a:p>
          <a:p>
            <a:r>
              <a:rPr lang="fr-FR" dirty="0"/>
              <a:t>3 : Réserve Naturelle de Petite Terre (Guadeloupe)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4 : Forêt du Bassin d’Arcachon</a:t>
            </a:r>
          </a:p>
          <a:p>
            <a:endParaRPr lang="fr-FR" dirty="0"/>
          </a:p>
          <a:p>
            <a:r>
              <a:rPr lang="fr-FR" dirty="0"/>
              <a:t>5 : Forêt domaniale de la Joux </a:t>
            </a:r>
          </a:p>
          <a:p>
            <a:endParaRPr lang="fr-FR" dirty="0"/>
          </a:p>
          <a:p>
            <a:r>
              <a:rPr lang="fr-FR" dirty="0"/>
              <a:t>6 : </a:t>
            </a:r>
            <a:r>
              <a:rPr lang="fr-FR" b="0" dirty="0"/>
              <a:t>Forêts des Maures, grand massif forestier du Var</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14</a:t>
            </a:fld>
            <a:endParaRPr lang="fr-FR"/>
          </a:p>
        </p:txBody>
      </p:sp>
    </p:spTree>
    <p:extLst>
      <p:ext uri="{BB962C8B-B14F-4D97-AF65-F5344CB8AC3E}">
        <p14:creationId xmlns:p14="http://schemas.microsoft.com/office/powerpoint/2010/main" val="400347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15</a:t>
            </a:fld>
            <a:endParaRPr lang="fr-FR"/>
          </a:p>
        </p:txBody>
      </p:sp>
    </p:spTree>
    <p:extLst>
      <p:ext uri="{BB962C8B-B14F-4D97-AF65-F5344CB8AC3E}">
        <p14:creationId xmlns:p14="http://schemas.microsoft.com/office/powerpoint/2010/main" val="341693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a:t>Actions concrètes Forêt Domaniale des Andaines ?</a:t>
            </a:r>
          </a:p>
          <a:p>
            <a:pPr marL="0" indent="0">
              <a:buNone/>
            </a:pPr>
            <a:r>
              <a:rPr lang="fr-FR" dirty="0"/>
              <a:t>Un webinaire en soi</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16</a:t>
            </a:fld>
            <a:endParaRPr lang="fr-FR"/>
          </a:p>
        </p:txBody>
      </p:sp>
    </p:spTree>
    <p:extLst>
      <p:ext uri="{BB962C8B-B14F-4D97-AF65-F5344CB8AC3E}">
        <p14:creationId xmlns:p14="http://schemas.microsoft.com/office/powerpoint/2010/main" val="177577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17</a:t>
            </a:fld>
            <a:endParaRPr lang="fr-FR"/>
          </a:p>
        </p:txBody>
      </p:sp>
    </p:spTree>
    <p:extLst>
      <p:ext uri="{BB962C8B-B14F-4D97-AF65-F5344CB8AC3E}">
        <p14:creationId xmlns:p14="http://schemas.microsoft.com/office/powerpoint/2010/main" val="56880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18</a:t>
            </a:fld>
            <a:endParaRPr lang="fr-FR"/>
          </a:p>
        </p:txBody>
      </p:sp>
    </p:spTree>
    <p:extLst>
      <p:ext uri="{BB962C8B-B14F-4D97-AF65-F5344CB8AC3E}">
        <p14:creationId xmlns:p14="http://schemas.microsoft.com/office/powerpoint/2010/main" val="1756687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19</a:t>
            </a:fld>
            <a:endParaRPr lang="fr-FR"/>
          </a:p>
        </p:txBody>
      </p:sp>
    </p:spTree>
    <p:extLst>
      <p:ext uri="{BB962C8B-B14F-4D97-AF65-F5344CB8AC3E}">
        <p14:creationId xmlns:p14="http://schemas.microsoft.com/office/powerpoint/2010/main" val="189155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Invitation</a:t>
            </a:r>
            <a:r>
              <a:rPr lang="fr-FR" baseline="0" dirty="0"/>
              <a:t> à une promenade en forêt française</a:t>
            </a:r>
            <a:endParaRPr lang="fr-FR" dirty="0"/>
          </a:p>
          <a:p>
            <a:r>
              <a:rPr lang="fr-FR" dirty="0"/>
              <a:t>La</a:t>
            </a:r>
            <a:r>
              <a:rPr lang="fr-FR" baseline="0" dirty="0"/>
              <a:t> forêt accompagne nos sociétés depuis la nuit des temps. Son usage a évolué au fil du temps : forêt nourricière, forêt des droits d’usage, longtemps défrichée et, surexploitée, puis forêt productrice de bois de marine, productrice de bois d’industrie…En régression de surface jusqu’au à la fin du XIX</a:t>
            </a:r>
            <a:r>
              <a:rPr lang="fr-FR" baseline="30000" dirty="0"/>
              <a:t>ème</a:t>
            </a:r>
            <a:r>
              <a:rPr lang="fr-FR" dirty="0"/>
              <a:t> </a:t>
            </a:r>
            <a:r>
              <a:rPr lang="fr-FR" baseline="0" dirty="0"/>
              <a:t> siècle, mais contrairement aux idées reçues, en expansion en surface et en stock de bois actuellement. Depuis  </a:t>
            </a:r>
            <a:r>
              <a:rPr lang="fr-FR" dirty="0"/>
              <a:t>1900augmentation </a:t>
            </a:r>
            <a:r>
              <a:rPr lang="fr-FR" baseline="0" dirty="0"/>
              <a:t>de 60% en surface et de 300% en stock (170 m3/ha). Pourquoi? Augmentation des rendements agricoles et déprise, énergies fossiles, substitution du bois par d’autres matériaux, politiques de reboisement de l’Etat et évolution des dispositifs de protection. Réalités différentes selon territoires (rural/périurbain) </a:t>
            </a:r>
            <a:r>
              <a:rPr lang="fr-FR" baseline="0" dirty="0">
                <a:sym typeface="Wingdings" panose="05000000000000000000" pitchFamily="2" charset="2"/>
              </a:rPr>
              <a:t> important de remettre en perspective. </a:t>
            </a:r>
          </a:p>
          <a:p>
            <a:r>
              <a:rPr lang="fr-FR" baseline="0" dirty="0">
                <a:sym typeface="Wingdings" panose="05000000000000000000" pitchFamily="2" charset="2"/>
              </a:rPr>
              <a:t>Forêt essentiellement feuillue</a:t>
            </a:r>
          </a:p>
          <a:p>
            <a:r>
              <a:rPr lang="fr-FR" dirty="0">
                <a:sym typeface="Wingdings" panose="05000000000000000000" pitchFamily="2" charset="2"/>
              </a:rPr>
              <a:t>Les forêts publiques couvrent en métropole 4,7 millions d'hectares, soit 8% du territoire national. 1,8 million d’hectares sont des forêts domaniales (propriétés de l’État) et 2,8 millions d’hectares des forêts de collectivités territoriales ou d'établissements publics (communes, départements, régions, Conservatoire du littoral…).Les départements d'Outre-mer comprennent 8 millions d’hectares de forêts publiques.</a:t>
            </a:r>
          </a:p>
          <a:p>
            <a:r>
              <a:rPr lang="fr-FR" dirty="0">
                <a:sym typeface="Wingdings" panose="05000000000000000000" pitchFamily="2" charset="2"/>
              </a:rPr>
              <a:t>En métropole comme Outre-mer, le patrimoine de ces forêts est riche d'une exceptionnelle diversité biologique (milieux naturels, flore et faune). </a:t>
            </a:r>
          </a:p>
          <a:p>
            <a:r>
              <a:rPr lang="fr-FR" dirty="0">
                <a:sym typeface="Wingdings" panose="05000000000000000000" pitchFamily="2" charset="2"/>
              </a:rPr>
              <a:t>Cette diversité concerne non seulement des milieux forestiers, mais également des dunes littorales, des tourbières, des landes, des pelouses d'altitude…</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2</a:t>
            </a:fld>
            <a:endParaRPr lang="fr-FR"/>
          </a:p>
        </p:txBody>
      </p:sp>
    </p:spTree>
    <p:extLst>
      <p:ext uri="{BB962C8B-B14F-4D97-AF65-F5344CB8AC3E}">
        <p14:creationId xmlns:p14="http://schemas.microsoft.com/office/powerpoint/2010/main" val="348605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Gestion durable, dans le temps long forestier : dans la suite de nos prédécesseurs et pour les générations futures. Gestion multifonctionnelle</a:t>
            </a:r>
            <a:r>
              <a:rPr lang="fr-FR" baseline="0" dirty="0"/>
              <a:t> // ensemble des services </a:t>
            </a:r>
            <a:r>
              <a:rPr lang="fr-FR" baseline="0" dirty="0" err="1"/>
              <a:t>éco-systémiques</a:t>
            </a:r>
            <a:r>
              <a:rPr lang="fr-FR" baseline="0" dirty="0"/>
              <a:t> rendus par la forêt…</a:t>
            </a:r>
            <a:r>
              <a:rPr lang="fr-FR" dirty="0"/>
              <a:t> Solutions fondées sur la nature au sens de l’UICN.</a:t>
            </a:r>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3</a:t>
            </a:fld>
            <a:endParaRPr lang="fr-FR"/>
          </a:p>
        </p:txBody>
      </p:sp>
    </p:spTree>
    <p:extLst>
      <p:ext uri="{BB962C8B-B14F-4D97-AF65-F5344CB8AC3E}">
        <p14:creationId xmlns:p14="http://schemas.microsoft.com/office/powerpoint/2010/main" val="188236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2006 : Politique environnementale de l’ONF, la biodiversité est un des 5 axes. </a:t>
            </a:r>
          </a:p>
          <a:p>
            <a:r>
              <a:rPr lang="fr-FR" dirty="0"/>
              <a:t>Elle est complétée par une INS sur la conservation de la biodiversité dans la gestion courante, socle de l’action quotidienne de l’ONF en faveur de la biodiversité; fixe les exigences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4</a:t>
            </a:fld>
            <a:endParaRPr lang="fr-FR"/>
          </a:p>
        </p:txBody>
      </p:sp>
    </p:spTree>
    <p:extLst>
      <p:ext uri="{BB962C8B-B14F-4D97-AF65-F5344CB8AC3E}">
        <p14:creationId xmlns:p14="http://schemas.microsoft.com/office/powerpoint/2010/main" val="242974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Elles sont tout à la fois outil d’atténuation, par ce mécanisme de photosynthèse qui permet aux arbres de capter le CO2 et de le séquestrer sous forme de carbone en relarguant de l’oxygène, et victimes du dérèglement climatique auquel elles peinent à s’adapter.</a:t>
            </a:r>
          </a:p>
          <a:p>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6</a:t>
            </a:fld>
            <a:endParaRPr lang="fr-FR"/>
          </a:p>
        </p:txBody>
      </p:sp>
    </p:spTree>
    <p:extLst>
      <p:ext uri="{BB962C8B-B14F-4D97-AF65-F5344CB8AC3E}">
        <p14:creationId xmlns:p14="http://schemas.microsoft.com/office/powerpoint/2010/main" val="260148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200" dirty="0">
                <a:effectLst/>
                <a:latin typeface="FrutigerLTStd-LightCn" panose="020B0406020204020204" pitchFamily="34" charset="0"/>
                <a:ea typeface="Calibri" panose="020F0502020204030204" pitchFamily="34" charset="0"/>
                <a:cs typeface="FrutigerLTStd-LightCn" panose="020B0406020204020204" pitchFamily="34" charset="0"/>
              </a:rPr>
              <a:t>Au-delà des évolutions en surface, la forêt française est au cœur des évolutions générales de la société</a:t>
            </a:r>
            <a:endParaRPr lang="fr-FR" sz="1200" b="1" dirty="0">
              <a:solidFill>
                <a:srgbClr val="FF0000"/>
              </a:solidFill>
              <a:effectLst/>
              <a:latin typeface="FrutigerLTStd-LightCn" panose="020B0406020204020204" pitchFamily="34" charset="0"/>
              <a:ea typeface="Calibri" panose="020F0502020204030204" pitchFamily="34" charset="0"/>
              <a:cs typeface="FrutigerLTStd-LightCn" panose="020B0406020204020204" pitchFamily="34" charset="0"/>
            </a:endParaRPr>
          </a:p>
          <a:p>
            <a:pPr algn="just">
              <a:lnSpc>
                <a:spcPct val="107000"/>
              </a:lnSpc>
              <a:spcAft>
                <a:spcPts val="800"/>
              </a:spcAft>
            </a:pPr>
            <a:r>
              <a:rPr lang="fr-FR" sz="1200" b="1" dirty="0">
                <a:solidFill>
                  <a:srgbClr val="FF0000"/>
                </a:solidFill>
                <a:effectLst/>
                <a:latin typeface="FrutigerLTStd-LightCn" panose="020B0406020204020204" pitchFamily="34" charset="0"/>
                <a:ea typeface="Calibri" panose="020F0502020204030204" pitchFamily="34" charset="0"/>
                <a:cs typeface="FrutigerLTStd-LightCn" panose="020B0406020204020204" pitchFamily="34" charset="0"/>
              </a:rPr>
              <a:t>La société a perdu le lien avec la nature et  rêve d’une naturalité qui est en fait le résultat du travail des forestiers</a:t>
            </a:r>
            <a:r>
              <a:rPr lang="fr-FR" sz="1200" dirty="0">
                <a:effectLst/>
                <a:latin typeface="FrutigerLTStd-LightCn" panose="020B0406020204020204" pitchFamily="34" charset="0"/>
                <a:ea typeface="Calibri" panose="020F0502020204030204" pitchFamily="34" charset="0"/>
                <a:cs typeface="FrutigerLTStd-LightCn" panose="020B0406020204020204" pitchFamily="34" charset="0"/>
              </a:rPr>
              <a:t>. Aujourd’hui elle souhaite figer un paysage qui pourtant évolue et doit évoluer pour répondre aux besoins des générations futures. Ce décalage dans le temps au mieux n’est pas audible ou est suspicieux dans une société habituée à la satisfaction immédiate de ses besoins ou envies.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7</a:t>
            </a:fld>
            <a:endParaRPr lang="fr-FR"/>
          </a:p>
        </p:txBody>
      </p:sp>
    </p:spTree>
    <p:extLst>
      <p:ext uri="{BB962C8B-B14F-4D97-AF65-F5344CB8AC3E}">
        <p14:creationId xmlns:p14="http://schemas.microsoft.com/office/powerpoint/2010/main" val="190418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8</a:t>
            </a:fld>
            <a:endParaRPr lang="fr-FR"/>
          </a:p>
        </p:txBody>
      </p:sp>
    </p:spTree>
    <p:extLst>
      <p:ext uri="{BB962C8B-B14F-4D97-AF65-F5344CB8AC3E}">
        <p14:creationId xmlns:p14="http://schemas.microsoft.com/office/powerpoint/2010/main" val="215174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Notre mode de réflexion va profondément évoluer par</a:t>
            </a:r>
            <a:r>
              <a:rPr lang="fr-FR" baseline="0" dirty="0"/>
              <a:t> rapport à une réflexion antérieurement très cartésienne et reposant sur des trajectoires certaines</a:t>
            </a:r>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9</a:t>
            </a:fld>
            <a:endParaRPr lang="fr-FR"/>
          </a:p>
        </p:txBody>
      </p:sp>
    </p:spTree>
    <p:extLst>
      <p:ext uri="{BB962C8B-B14F-4D97-AF65-F5344CB8AC3E}">
        <p14:creationId xmlns:p14="http://schemas.microsoft.com/office/powerpoint/2010/main" val="329529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08E4AA1-140C-418F-B442-AE4BD94DECC7}" type="slidenum">
              <a:rPr lang="fr-FR" smtClean="0"/>
              <a:t>10</a:t>
            </a:fld>
            <a:endParaRPr lang="fr-FR"/>
          </a:p>
        </p:txBody>
      </p:sp>
    </p:spTree>
    <p:extLst>
      <p:ext uri="{BB962C8B-B14F-4D97-AF65-F5344CB8AC3E}">
        <p14:creationId xmlns:p14="http://schemas.microsoft.com/office/powerpoint/2010/main" val="3573129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C7A2D4-5062-4BA2-88B6-D15715C1F9B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8CCA759-0C61-4D3B-9271-53BEFA165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6C519BC-37AA-42AF-A4F8-73A11BC40446}"/>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5" name="Espace réservé du pied de page 4">
            <a:extLst>
              <a:ext uri="{FF2B5EF4-FFF2-40B4-BE49-F238E27FC236}">
                <a16:creationId xmlns:a16="http://schemas.microsoft.com/office/drawing/2014/main" id="{874FE8AC-56E2-4F75-BB4E-E560BA2D865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BD77DAA-FB75-43B2-B555-D79D74563AA7}"/>
              </a:ext>
            </a:extLst>
          </p:cNvPr>
          <p:cNvSpPr>
            <a:spLocks noGrp="1"/>
          </p:cNvSpPr>
          <p:nvPr>
            <p:ph type="sldNum" sz="quarter" idx="12"/>
          </p:nvPr>
        </p:nvSpPr>
        <p:spPr/>
        <p:txBody>
          <a:bodyPr/>
          <a:lstStyle/>
          <a:p>
            <a:fld id="{B4E639DD-3C4F-4CB5-B0C2-225DF24D6E52}" type="slidenum">
              <a:rPr lang="fr-FR" smtClean="0"/>
              <a:t>‹N°›</a:t>
            </a:fld>
            <a:endParaRPr lang="fr-FR" dirty="0"/>
          </a:p>
        </p:txBody>
      </p:sp>
      <p:pic>
        <p:nvPicPr>
          <p:cNvPr id="8" name="Image 7">
            <a:extLst>
              <a:ext uri="{FF2B5EF4-FFF2-40B4-BE49-F238E27FC236}">
                <a16:creationId xmlns:a16="http://schemas.microsoft.com/office/drawing/2014/main" id="{0D84C152-BC19-405F-B2A4-9411EA74E17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0" cy="2108200"/>
          </a:xfrm>
          <a:prstGeom prst="rect">
            <a:avLst/>
          </a:prstGeom>
        </p:spPr>
      </p:pic>
      <p:pic>
        <p:nvPicPr>
          <p:cNvPr id="9" name="Image 8">
            <a:extLst>
              <a:ext uri="{FF2B5EF4-FFF2-40B4-BE49-F238E27FC236}">
                <a16:creationId xmlns:a16="http://schemas.microsoft.com/office/drawing/2014/main" id="{9DB4DB7C-6FD5-4F20-8D25-4CF794E815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16400"/>
            <a:ext cx="12192000" cy="2641600"/>
          </a:xfrm>
          <a:prstGeom prst="rect">
            <a:avLst/>
          </a:prstGeom>
        </p:spPr>
      </p:pic>
    </p:spTree>
    <p:extLst>
      <p:ext uri="{BB962C8B-B14F-4D97-AF65-F5344CB8AC3E}">
        <p14:creationId xmlns:p14="http://schemas.microsoft.com/office/powerpoint/2010/main" val="4082656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E886BC-F023-4A27-99A0-EF01FDA05DF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DD48F61-A8C7-442C-8833-81378760AD4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96EFB8-9581-46DA-AB6E-056140E30C03}"/>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5" name="Espace réservé du pied de page 4">
            <a:extLst>
              <a:ext uri="{FF2B5EF4-FFF2-40B4-BE49-F238E27FC236}">
                <a16:creationId xmlns:a16="http://schemas.microsoft.com/office/drawing/2014/main" id="{749A66D1-6451-4751-BB35-DC5131620E9C}"/>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5BB8404-8B64-44F9-8E33-4D79F92D1949}"/>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416540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CB6794D-D84A-4AC7-BFE4-B70E0378C6A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41282CE-60C8-4AFD-93FA-49650EBFA24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5696DE-DC68-4F47-A255-B6C76867DF10}"/>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5" name="Espace réservé du pied de page 4">
            <a:extLst>
              <a:ext uri="{FF2B5EF4-FFF2-40B4-BE49-F238E27FC236}">
                <a16:creationId xmlns:a16="http://schemas.microsoft.com/office/drawing/2014/main" id="{6D4E0B3F-2E5B-4160-A9CE-E9FF264C9F85}"/>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894CDB4C-82A3-4FFB-BCF6-C7E10C01026D}"/>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4253241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6" name="Image 1" descr="au format FOND-3bis 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2618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2" descr="LOGO ONF 2014.eps"/>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76317" y="192088"/>
            <a:ext cx="148166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609600" y="2370303"/>
            <a:ext cx="10972800" cy="3755861"/>
          </a:xfrm>
          <a:prstGeom prst="rect">
            <a:avLst/>
          </a:prstGeom>
          <a:ln>
            <a:noFill/>
          </a:ln>
        </p:spPr>
        <p:txBody>
          <a:bodyPr/>
          <a:lstStyle>
            <a:lvl1pPr marL="0" indent="0" algn="l">
              <a:buFont typeface="Wingdings" charset="2"/>
              <a:buNone/>
              <a:defRPr sz="2000" b="0" i="0">
                <a:solidFill>
                  <a:schemeClr val="tx1"/>
                </a:solidFill>
                <a:latin typeface="Frutiger LT Std 45 Light"/>
                <a:cs typeface="Frutiger LT Std 45 Light"/>
              </a:defRPr>
            </a:lvl1pPr>
            <a:lvl2pPr marL="800100" indent="-342900" algn="l">
              <a:buFont typeface="Arial"/>
              <a:buChar char="•"/>
              <a:defRPr sz="1800" b="0" i="0">
                <a:solidFill>
                  <a:schemeClr val="bg2">
                    <a:lumMod val="50000"/>
                  </a:schemeClr>
                </a:solidFill>
                <a:latin typeface="Frutiger LT Std 45 Light"/>
                <a:cs typeface="Frutiger LT Std 45 Light"/>
              </a:defRPr>
            </a:lvl2pPr>
            <a:lvl3pPr marL="1200150" indent="-285750">
              <a:buFont typeface="Lucida Grande"/>
              <a:buChar char="-"/>
              <a:defRPr sz="1600" b="0" i="0">
                <a:latin typeface="Frutiger LT Std 45 Light"/>
                <a:cs typeface="Frutiger LT Std 45 Light"/>
              </a:defRPr>
            </a:lvl3pPr>
            <a:lvl4pPr>
              <a:defRPr lang="fr-FR" sz="1800" b="0" i="0" kern="1200">
                <a:solidFill>
                  <a:schemeClr val="tx1"/>
                </a:solidFill>
                <a:latin typeface="Frutiger LT Std 45 Light"/>
                <a:ea typeface="+mn-ea"/>
                <a:cs typeface="Frutiger LT Std 45 Light"/>
              </a:defRPr>
            </a:lvl4pPr>
            <a:lvl5pPr>
              <a:defRPr b="0" i="0">
                <a:latin typeface="Frutiger LT Std 45 Light"/>
                <a:cs typeface="Frutiger LT Std 45 Light"/>
              </a:defRPr>
            </a:lvl5pPr>
          </a:lstStyle>
          <a:p>
            <a:pPr lvl="0"/>
            <a:r>
              <a:rPr lang="fr-FR"/>
              <a:t>Modifiez les styles du texte du masque</a:t>
            </a:r>
          </a:p>
          <a:p>
            <a:pPr lvl="1"/>
            <a:r>
              <a:rPr lang="fr-FR"/>
              <a:t>Deuxième niveau</a:t>
            </a:r>
          </a:p>
          <a:p>
            <a:pPr lvl="2"/>
            <a:r>
              <a:rPr lang="fr-FR"/>
              <a:t>Troisième niveau</a:t>
            </a:r>
          </a:p>
        </p:txBody>
      </p:sp>
      <p:sp>
        <p:nvSpPr>
          <p:cNvPr id="5" name="Espace réservé du texte 4"/>
          <p:cNvSpPr>
            <a:spLocks noGrp="1"/>
          </p:cNvSpPr>
          <p:nvPr>
            <p:ph type="body" sz="quarter" idx="13"/>
          </p:nvPr>
        </p:nvSpPr>
        <p:spPr>
          <a:xfrm>
            <a:off x="609599" y="96839"/>
            <a:ext cx="6000239" cy="331787"/>
          </a:xfrm>
          <a:prstGeom prst="rect">
            <a:avLst/>
          </a:prstGeom>
        </p:spPr>
        <p:txBody>
          <a:bodyPr>
            <a:noAutofit/>
          </a:bodyPr>
          <a:lstStyle>
            <a:lvl1pPr marL="0" indent="0">
              <a:buNone/>
              <a:defRPr sz="1100" b="0" i="0" cap="all">
                <a:solidFill>
                  <a:schemeClr val="bg2">
                    <a:lumMod val="50000"/>
                  </a:schemeClr>
                </a:solidFill>
                <a:latin typeface="Frutiger LT 55 Roman"/>
                <a:cs typeface="Frutiger LT 55 Roman"/>
              </a:defRPr>
            </a:lvl1pPr>
          </a:lstStyle>
          <a:p>
            <a:pPr lvl="0"/>
            <a:r>
              <a:rPr lang="fr-FR"/>
              <a:t>Modifiez les styles du texte du masque</a:t>
            </a:r>
          </a:p>
        </p:txBody>
      </p:sp>
      <p:sp>
        <p:nvSpPr>
          <p:cNvPr id="4" name="Titre 3"/>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4073229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9116A0-1EBA-4771-B765-64FC81DF8FF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A5172A9-F05F-4D10-8B76-1FEB5AE7360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CE90CE-05C7-4CDF-845B-0C67695379E5}"/>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5" name="Espace réservé du pied de page 4">
            <a:extLst>
              <a:ext uri="{FF2B5EF4-FFF2-40B4-BE49-F238E27FC236}">
                <a16:creationId xmlns:a16="http://schemas.microsoft.com/office/drawing/2014/main" id="{48763C7A-5BF4-4672-9E3C-5BB8F872A4B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7DEC79C-8F9E-4049-A812-4AEAA97589B4}"/>
              </a:ext>
            </a:extLst>
          </p:cNvPr>
          <p:cNvSpPr>
            <a:spLocks noGrp="1"/>
          </p:cNvSpPr>
          <p:nvPr>
            <p:ph type="sldNum" sz="quarter" idx="12"/>
          </p:nvPr>
        </p:nvSpPr>
        <p:spPr/>
        <p:txBody>
          <a:bodyPr/>
          <a:lstStyle/>
          <a:p>
            <a:fld id="{B4E639DD-3C4F-4CB5-B0C2-225DF24D6E52}" type="slidenum">
              <a:rPr lang="fr-FR" smtClean="0"/>
              <a:t>‹N°›</a:t>
            </a:fld>
            <a:endParaRPr lang="fr-FR" dirty="0"/>
          </a:p>
        </p:txBody>
      </p:sp>
      <p:pic>
        <p:nvPicPr>
          <p:cNvPr id="8" name="Image 7">
            <a:extLst>
              <a:ext uri="{FF2B5EF4-FFF2-40B4-BE49-F238E27FC236}">
                <a16:creationId xmlns:a16="http://schemas.microsoft.com/office/drawing/2014/main" id="{69883673-0D29-4944-A803-40848BB2A59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175" y="0"/>
            <a:ext cx="12192001" cy="1325563"/>
          </a:xfrm>
          <a:prstGeom prst="rect">
            <a:avLst/>
          </a:prstGeom>
        </p:spPr>
      </p:pic>
      <p:pic>
        <p:nvPicPr>
          <p:cNvPr id="9" name="Image 8">
            <a:extLst>
              <a:ext uri="{FF2B5EF4-FFF2-40B4-BE49-F238E27FC236}">
                <a16:creationId xmlns:a16="http://schemas.microsoft.com/office/drawing/2014/main" id="{436E9D89-C1C9-428B-B791-5120606557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86111"/>
          <a:stretch/>
        </p:blipFill>
        <p:spPr>
          <a:xfrm>
            <a:off x="-3175" y="5631657"/>
            <a:ext cx="12192001" cy="1270000"/>
          </a:xfrm>
          <a:prstGeom prst="rect">
            <a:avLst/>
          </a:prstGeom>
        </p:spPr>
      </p:pic>
    </p:spTree>
    <p:extLst>
      <p:ext uri="{BB962C8B-B14F-4D97-AF65-F5344CB8AC3E}">
        <p14:creationId xmlns:p14="http://schemas.microsoft.com/office/powerpoint/2010/main" val="303387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B5EE2-2464-40D9-8C5F-E0F60C73674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6F62CD8-6497-45B7-8F11-BFB4BD1F16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8D2D5E2-A522-4B63-852C-BF60AA258277}"/>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5" name="Espace réservé du pied de page 4">
            <a:extLst>
              <a:ext uri="{FF2B5EF4-FFF2-40B4-BE49-F238E27FC236}">
                <a16:creationId xmlns:a16="http://schemas.microsoft.com/office/drawing/2014/main" id="{29BD618C-4389-465C-B5B2-FB92D79607A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15C2A8D-FB18-4A8E-9C52-48164E5BA242}"/>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2173405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1B68FD-1BBA-49B6-854B-688726D042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04ABB8-9871-4CFF-8115-AA874125682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B15D82D-7C17-4250-83EF-C5AA64D67F8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AE3D034-AF46-4C3D-884B-3D70DEB23973}"/>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6" name="Espace réservé du pied de page 5">
            <a:extLst>
              <a:ext uri="{FF2B5EF4-FFF2-40B4-BE49-F238E27FC236}">
                <a16:creationId xmlns:a16="http://schemas.microsoft.com/office/drawing/2014/main" id="{122BCFBB-88E5-49F6-AAEC-27ABF3C26603}"/>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5BB1B4F-A347-4F6B-B2EE-26CBB8D94371}"/>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373557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B599F3-97B9-4880-B73A-4DF3B83C5CC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D37E6C2-59EC-4E89-A14E-F7FFA11CC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161400E-B68D-4572-BA2D-291813D3954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0721E8E-3010-437A-B115-129958BC8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4724FC0-7205-4FA3-900C-9C3E33F6D0F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FD1578D-61C6-4FF4-8B26-FC37908DCBD1}"/>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8" name="Espace réservé du pied de page 7">
            <a:extLst>
              <a:ext uri="{FF2B5EF4-FFF2-40B4-BE49-F238E27FC236}">
                <a16:creationId xmlns:a16="http://schemas.microsoft.com/office/drawing/2014/main" id="{F4162E7D-B577-41DC-A81E-37053DD6404D}"/>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C5F9DF09-44D1-4A51-8E7A-5BEC3674EEAE}"/>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227246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43A34-98B6-46F2-BAF8-0D930D49E59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4031D9F-8F1E-4369-96E6-7E234AE7786A}"/>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4" name="Espace réservé du pied de page 3">
            <a:extLst>
              <a:ext uri="{FF2B5EF4-FFF2-40B4-BE49-F238E27FC236}">
                <a16:creationId xmlns:a16="http://schemas.microsoft.com/office/drawing/2014/main" id="{760CD0F0-3830-4357-98F5-1387A9DCC359}"/>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A968AD1C-9B62-43BE-B4B3-DA5B67831238}"/>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373179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B9411F5-D16F-461D-B26C-A7B42BA278E1}"/>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3" name="Espace réservé du pied de page 2">
            <a:extLst>
              <a:ext uri="{FF2B5EF4-FFF2-40B4-BE49-F238E27FC236}">
                <a16:creationId xmlns:a16="http://schemas.microsoft.com/office/drawing/2014/main" id="{BA7335E8-F854-4D51-AC7B-963B0724F898}"/>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2623590-34C1-4404-80AA-6A0A6F169232}"/>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88406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CB8E37-082A-4C6B-8A88-C881C0FA32D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31646E3-DAF4-467C-9358-3D483E0A3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BF31CE-0291-498D-9E8B-86E9C45B8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DE0CDA3-6672-4BC0-8337-2B94691F042B}"/>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6" name="Espace réservé du pied de page 5">
            <a:extLst>
              <a:ext uri="{FF2B5EF4-FFF2-40B4-BE49-F238E27FC236}">
                <a16:creationId xmlns:a16="http://schemas.microsoft.com/office/drawing/2014/main" id="{85A707AF-5A89-4E92-89FB-D77D621D35EB}"/>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91AD2DCC-D9DB-492E-9E0C-70792CDE631F}"/>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242431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4148D-5B5E-43F8-B09F-4645B9205E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35F6511-BDF0-4EA5-995B-2A4859C69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p>
        </p:txBody>
      </p:sp>
      <p:sp>
        <p:nvSpPr>
          <p:cNvPr id="4" name="Espace réservé du texte 3">
            <a:extLst>
              <a:ext uri="{FF2B5EF4-FFF2-40B4-BE49-F238E27FC236}">
                <a16:creationId xmlns:a16="http://schemas.microsoft.com/office/drawing/2014/main" id="{0CE44CE3-DAC4-414B-A582-08A52624F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67201C-2107-489F-840D-42A29C5A4BCD}"/>
              </a:ext>
            </a:extLst>
          </p:cNvPr>
          <p:cNvSpPr>
            <a:spLocks noGrp="1"/>
          </p:cNvSpPr>
          <p:nvPr>
            <p:ph type="dt" sz="half" idx="10"/>
          </p:nvPr>
        </p:nvSpPr>
        <p:spPr/>
        <p:txBody>
          <a:bodyPr/>
          <a:lstStyle/>
          <a:p>
            <a:fld id="{356B4305-62EA-4C94-AED0-8A051CEC12F3}" type="datetimeFigureOut">
              <a:rPr lang="fr-FR" smtClean="0"/>
              <a:t>25/03/2021</a:t>
            </a:fld>
            <a:endParaRPr lang="fr-FR" dirty="0"/>
          </a:p>
        </p:txBody>
      </p:sp>
      <p:sp>
        <p:nvSpPr>
          <p:cNvPr id="6" name="Espace réservé du pied de page 5">
            <a:extLst>
              <a:ext uri="{FF2B5EF4-FFF2-40B4-BE49-F238E27FC236}">
                <a16:creationId xmlns:a16="http://schemas.microsoft.com/office/drawing/2014/main" id="{6303EE75-14D1-4DAF-8D22-291A000FC27C}"/>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BBCF221-5D1D-4BD5-ACB6-F0E9D4C05135}"/>
              </a:ext>
            </a:extLst>
          </p:cNvPr>
          <p:cNvSpPr>
            <a:spLocks noGrp="1"/>
          </p:cNvSpPr>
          <p:nvPr>
            <p:ph type="sldNum" sz="quarter" idx="12"/>
          </p:nvPr>
        </p:nvSpPr>
        <p:spPr/>
        <p:txBody>
          <a:bodyPr/>
          <a:lstStyle/>
          <a:p>
            <a:fld id="{B4E639DD-3C4F-4CB5-B0C2-225DF24D6E52}" type="slidenum">
              <a:rPr lang="fr-FR" smtClean="0"/>
              <a:t>‹N°›</a:t>
            </a:fld>
            <a:endParaRPr lang="fr-FR" dirty="0"/>
          </a:p>
        </p:txBody>
      </p:sp>
    </p:spTree>
    <p:extLst>
      <p:ext uri="{BB962C8B-B14F-4D97-AF65-F5344CB8AC3E}">
        <p14:creationId xmlns:p14="http://schemas.microsoft.com/office/powerpoint/2010/main" val="83951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46ACCD1-A01F-4DD2-A1C6-B5CD410F09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FD81D9-72FC-4133-8958-F09A567BB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ECE0CA-D4D8-4D2A-9FB1-AE99BD379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B4305-62EA-4C94-AED0-8A051CEC12F3}" type="datetimeFigureOut">
              <a:rPr lang="fr-FR" smtClean="0"/>
              <a:t>25/03/2021</a:t>
            </a:fld>
            <a:endParaRPr lang="fr-FR" dirty="0"/>
          </a:p>
        </p:txBody>
      </p:sp>
      <p:sp>
        <p:nvSpPr>
          <p:cNvPr id="5" name="Espace réservé du pied de page 4">
            <a:extLst>
              <a:ext uri="{FF2B5EF4-FFF2-40B4-BE49-F238E27FC236}">
                <a16:creationId xmlns:a16="http://schemas.microsoft.com/office/drawing/2014/main" id="{71005669-B52F-4CD2-8EBA-22E655CC15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7D357F53-357C-4BD9-93D8-17BF9FDB08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639DD-3C4F-4CB5-B0C2-225DF24D6E52}" type="slidenum">
              <a:rPr lang="fr-FR" smtClean="0"/>
              <a:t>‹N°›</a:t>
            </a:fld>
            <a:endParaRPr lang="fr-FR" dirty="0"/>
          </a:p>
        </p:txBody>
      </p:sp>
    </p:spTree>
    <p:extLst>
      <p:ext uri="{BB962C8B-B14F-4D97-AF65-F5344CB8AC3E}">
        <p14:creationId xmlns:p14="http://schemas.microsoft.com/office/powerpoint/2010/main" val="1751376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cid:image007.jpg@01D69B0F.2AA2B7D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6739F51-B99D-4E6A-9C44-6352DF02F10B}"/>
              </a:ext>
            </a:extLst>
          </p:cNvPr>
          <p:cNvSpPr/>
          <p:nvPr/>
        </p:nvSpPr>
        <p:spPr>
          <a:xfrm>
            <a:off x="1006248" y="2342846"/>
            <a:ext cx="10179504" cy="1143609"/>
          </a:xfrm>
          <a:prstGeom prst="roundRect">
            <a:avLst>
              <a:gd name="adj" fmla="val 37066"/>
            </a:avLst>
          </a:prstGeom>
          <a:gradFill flip="none" rotWithShape="1">
            <a:gsLst>
              <a:gs pos="0">
                <a:srgbClr val="999531">
                  <a:tint val="66000"/>
                  <a:satMod val="160000"/>
                </a:srgbClr>
              </a:gs>
              <a:gs pos="50000">
                <a:srgbClr val="999531">
                  <a:tint val="44500"/>
                  <a:satMod val="160000"/>
                </a:srgbClr>
              </a:gs>
              <a:gs pos="100000">
                <a:srgbClr val="999531">
                  <a:tint val="23500"/>
                  <a:satMod val="160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600" b="1" dirty="0">
                <a:solidFill>
                  <a:srgbClr val="008000"/>
                </a:solidFill>
              </a:rPr>
              <a:t>Vers des écosystèmes plus résilients</a:t>
            </a:r>
          </a:p>
          <a:p>
            <a:pPr algn="ctr"/>
            <a:r>
              <a:rPr lang="fr-FR" sz="3600" b="1" dirty="0">
                <a:solidFill>
                  <a:srgbClr val="008000"/>
                </a:solidFill>
              </a:rPr>
              <a:t>face aux changements climatiques</a:t>
            </a:r>
          </a:p>
        </p:txBody>
      </p:sp>
      <p:sp>
        <p:nvSpPr>
          <p:cNvPr id="6" name="ZoneTexte 5">
            <a:extLst>
              <a:ext uri="{FF2B5EF4-FFF2-40B4-BE49-F238E27FC236}">
                <a16:creationId xmlns:a16="http://schemas.microsoft.com/office/drawing/2014/main" id="{21E9E0CC-4C29-4B20-BB4F-F170930712B6}"/>
              </a:ext>
            </a:extLst>
          </p:cNvPr>
          <p:cNvSpPr txBox="1"/>
          <p:nvPr/>
        </p:nvSpPr>
        <p:spPr>
          <a:xfrm>
            <a:off x="7386987" y="4097048"/>
            <a:ext cx="4805013" cy="830997"/>
          </a:xfrm>
          <a:prstGeom prst="rect">
            <a:avLst/>
          </a:prstGeom>
          <a:noFill/>
        </p:spPr>
        <p:txBody>
          <a:bodyPr wrap="square" rtlCol="0">
            <a:spAutoFit/>
          </a:bodyPr>
          <a:lstStyle/>
          <a:p>
            <a:pPr algn="r"/>
            <a:r>
              <a:rPr lang="fr-FR" sz="1600" b="1" dirty="0">
                <a:solidFill>
                  <a:schemeClr val="accent2">
                    <a:lumMod val="75000"/>
                  </a:schemeClr>
                </a:solidFill>
                <a:latin typeface="Arial" panose="020B0604020202020204" pitchFamily="34" charset="0"/>
                <a:cs typeface="Arial" panose="020B0604020202020204" pitchFamily="34" charset="0"/>
              </a:rPr>
              <a:t>Albert MAILLET</a:t>
            </a:r>
          </a:p>
          <a:p>
            <a:pPr algn="r"/>
            <a:r>
              <a:rPr lang="fr-FR" sz="1600" b="1" dirty="0">
                <a:solidFill>
                  <a:schemeClr val="accent2">
                    <a:lumMod val="75000"/>
                  </a:schemeClr>
                </a:solidFill>
                <a:latin typeface="Arial" panose="020B0604020202020204" pitchFamily="34" charset="0"/>
                <a:cs typeface="Arial" panose="020B0604020202020204" pitchFamily="34" charset="0"/>
              </a:rPr>
              <a:t>et Dominique de VILLEBONNE</a:t>
            </a:r>
          </a:p>
          <a:p>
            <a:pPr algn="r"/>
            <a:r>
              <a:rPr lang="fr-FR" sz="1600" b="1" dirty="0">
                <a:solidFill>
                  <a:srgbClr val="008000"/>
                </a:solidFill>
                <a:latin typeface="Arial" panose="020B0604020202020204" pitchFamily="34" charset="0"/>
                <a:cs typeface="Arial" panose="020B0604020202020204" pitchFamily="34" charset="0"/>
              </a:rPr>
              <a:t>Direction Forêts et Risques Naturels</a:t>
            </a:r>
          </a:p>
        </p:txBody>
      </p:sp>
    </p:spTree>
    <p:extLst>
      <p:ext uri="{BB962C8B-B14F-4D97-AF65-F5344CB8AC3E}">
        <p14:creationId xmlns:p14="http://schemas.microsoft.com/office/powerpoint/2010/main" val="993660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160482"/>
            <a:ext cx="10515600" cy="1091387"/>
          </a:xfrm>
        </p:spPr>
        <p:txBody>
          <a:bodyPr>
            <a:normAutofit/>
          </a:bodyPr>
          <a:lstStyle/>
          <a:p>
            <a:r>
              <a:rPr lang="fr-FR" sz="3600" dirty="0">
                <a:solidFill>
                  <a:schemeClr val="bg1"/>
                </a:solidFill>
                <a:highlight>
                  <a:srgbClr val="008080"/>
                </a:highlight>
                <a:latin typeface="+mn-lt"/>
              </a:rPr>
              <a:t>Des approches en rupture face à l’ampleur du défi</a:t>
            </a:r>
          </a:p>
        </p:txBody>
      </p:sp>
      <p:sp>
        <p:nvSpPr>
          <p:cNvPr id="3" name="Rectangle 2">
            <a:extLst>
              <a:ext uri="{FF2B5EF4-FFF2-40B4-BE49-F238E27FC236}">
                <a16:creationId xmlns:a16="http://schemas.microsoft.com/office/drawing/2014/main" id="{BA325EF1-3460-4D50-A7E8-C9DFBC53F673}"/>
              </a:ext>
            </a:extLst>
          </p:cNvPr>
          <p:cNvSpPr/>
          <p:nvPr/>
        </p:nvSpPr>
        <p:spPr>
          <a:xfrm>
            <a:off x="421238" y="1155091"/>
            <a:ext cx="10633755" cy="595932"/>
          </a:xfrm>
          <a:prstGeom prst="rect">
            <a:avLst/>
          </a:prstGeom>
        </p:spPr>
        <p:txBody>
          <a:bodyPr wrap="square">
            <a:spAutoFit/>
          </a:bodyPr>
          <a:lstStyle/>
          <a:p>
            <a:pPr marR="180340">
              <a:lnSpc>
                <a:spcPct val="107000"/>
              </a:lnSpc>
              <a:spcAft>
                <a:spcPts val="800"/>
              </a:spcAft>
            </a:pPr>
            <a:r>
              <a:rPr lang="fr-FR" sz="3200" b="1" dirty="0">
                <a:solidFill>
                  <a:srgbClr val="008080"/>
                </a:solidFill>
                <a:cs typeface="Times New Roman" panose="02020603050405020304" pitchFamily="18" charset="0"/>
              </a:rPr>
              <a:t>... Adapter pour mieux atténuer …</a:t>
            </a:r>
          </a:p>
        </p:txBody>
      </p:sp>
      <p:graphicFrame>
        <p:nvGraphicFramePr>
          <p:cNvPr id="11" name="Diagramme 10">
            <a:extLst>
              <a:ext uri="{FF2B5EF4-FFF2-40B4-BE49-F238E27FC236}">
                <a16:creationId xmlns:a16="http://schemas.microsoft.com/office/drawing/2014/main" id="{06D87775-E272-4996-A974-F98A3AF48D81}"/>
              </a:ext>
            </a:extLst>
          </p:cNvPr>
          <p:cNvGraphicFramePr/>
          <p:nvPr>
            <p:extLst>
              <p:ext uri="{D42A27DB-BD31-4B8C-83A1-F6EECF244321}">
                <p14:modId xmlns:p14="http://schemas.microsoft.com/office/powerpoint/2010/main" val="22419500"/>
              </p:ext>
            </p:extLst>
          </p:nvPr>
        </p:nvGraphicFramePr>
        <p:xfrm>
          <a:off x="2287161" y="1978128"/>
          <a:ext cx="7931259" cy="2934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e 11" descr="4">
            <a:extLst>
              <a:ext uri="{FF2B5EF4-FFF2-40B4-BE49-F238E27FC236}">
                <a16:creationId xmlns:a16="http://schemas.microsoft.com/office/drawing/2014/main" id="{C9365876-E577-460C-8CF7-6A6F7E4050B7}"/>
              </a:ext>
            </a:extLst>
          </p:cNvPr>
          <p:cNvGrpSpPr/>
          <p:nvPr/>
        </p:nvGrpSpPr>
        <p:grpSpPr>
          <a:xfrm>
            <a:off x="2368792" y="3262008"/>
            <a:ext cx="4116856" cy="2575291"/>
            <a:chOff x="-3263787" y="2210232"/>
            <a:chExt cx="4116856" cy="2575291"/>
          </a:xfrm>
          <a:scene3d>
            <a:camera prst="orthographicFront"/>
            <a:lightRig rig="chilly" dir="t"/>
          </a:scene3d>
        </p:grpSpPr>
        <p:sp>
          <p:nvSpPr>
            <p:cNvPr id="13" name="Flèche : chevron 12">
              <a:extLst>
                <a:ext uri="{FF2B5EF4-FFF2-40B4-BE49-F238E27FC236}">
                  <a16:creationId xmlns:a16="http://schemas.microsoft.com/office/drawing/2014/main" id="{02F3E429-4808-4F86-8657-A32728929507}"/>
                </a:ext>
              </a:extLst>
            </p:cNvPr>
            <p:cNvSpPr/>
            <p:nvPr/>
          </p:nvSpPr>
          <p:spPr>
            <a:xfrm rot="5400000">
              <a:off x="-3430779" y="3839236"/>
              <a:ext cx="1113279" cy="779295"/>
            </a:xfrm>
            <a:prstGeom prst="chevron">
              <a:avLst/>
            </a:prstGeom>
            <a:solidFill>
              <a:schemeClr val="accent5">
                <a:lumMod val="20000"/>
                <a:lumOff val="80000"/>
              </a:schemeClr>
            </a:solidFill>
            <a:sp3d prstMaterial="translucentPowder">
              <a:bevelT w="127000" h="25400" prst="softRound"/>
            </a:sp3d>
          </p:spPr>
          <p:style>
            <a:lnRef idx="1">
              <a:schemeClr val="accent6">
                <a:shade val="80000"/>
                <a:hueOff val="321280"/>
                <a:satOff val="-12909"/>
                <a:lumOff val="27628"/>
                <a:alphaOff val="0"/>
              </a:schemeClr>
            </a:lnRef>
            <a:fillRef idx="1">
              <a:schemeClr val="accent6">
                <a:shade val="80000"/>
                <a:hueOff val="321280"/>
                <a:satOff val="-12909"/>
                <a:lumOff val="27628"/>
                <a:alphaOff val="0"/>
              </a:schemeClr>
            </a:fillRef>
            <a:effectRef idx="0">
              <a:schemeClr val="accent6">
                <a:shade val="80000"/>
                <a:hueOff val="321280"/>
                <a:satOff val="-12909"/>
                <a:lumOff val="27628"/>
                <a:alphaOff val="0"/>
              </a:schemeClr>
            </a:effectRef>
            <a:fontRef idx="minor">
              <a:schemeClr val="lt1"/>
            </a:fontRef>
          </p:style>
          <p:txBody>
            <a:bodyPr/>
            <a:lstStyle/>
            <a:p>
              <a:endParaRPr lang="fr-FR" dirty="0"/>
            </a:p>
          </p:txBody>
        </p:sp>
        <p:sp>
          <p:nvSpPr>
            <p:cNvPr id="14" name="Flèche : chevron 4">
              <a:extLst>
                <a:ext uri="{FF2B5EF4-FFF2-40B4-BE49-F238E27FC236}">
                  <a16:creationId xmlns:a16="http://schemas.microsoft.com/office/drawing/2014/main" id="{F98F5BF4-2D46-4157-AF08-A31573DC55E7}"/>
                </a:ext>
              </a:extLst>
            </p:cNvPr>
            <p:cNvSpPr txBox="1"/>
            <p:nvPr/>
          </p:nvSpPr>
          <p:spPr>
            <a:xfrm>
              <a:off x="73774" y="2210232"/>
              <a:ext cx="779295" cy="33398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r-FR" sz="2100" kern="1200" dirty="0"/>
                <a:t>3</a:t>
              </a:r>
            </a:p>
          </p:txBody>
        </p:sp>
      </p:grpSp>
      <p:grpSp>
        <p:nvGrpSpPr>
          <p:cNvPr id="15" name="Groupe 14">
            <a:extLst>
              <a:ext uri="{FF2B5EF4-FFF2-40B4-BE49-F238E27FC236}">
                <a16:creationId xmlns:a16="http://schemas.microsoft.com/office/drawing/2014/main" id="{186FB087-DB58-4717-AB9D-848557983C34}"/>
              </a:ext>
            </a:extLst>
          </p:cNvPr>
          <p:cNvGrpSpPr/>
          <p:nvPr/>
        </p:nvGrpSpPr>
        <p:grpSpPr>
          <a:xfrm>
            <a:off x="3278096" y="4777775"/>
            <a:ext cx="6810314" cy="723631"/>
            <a:chOff x="1023892" y="1820585"/>
            <a:chExt cx="6810314" cy="723631"/>
          </a:xfrm>
          <a:scene3d>
            <a:camera prst="orthographicFront"/>
            <a:lightRig rig="chilly" dir="t"/>
          </a:scene3d>
        </p:grpSpPr>
        <p:sp>
          <p:nvSpPr>
            <p:cNvPr id="16" name="Rectangle : avec coins arrondis en haut 15">
              <a:extLst>
                <a:ext uri="{FF2B5EF4-FFF2-40B4-BE49-F238E27FC236}">
                  <a16:creationId xmlns:a16="http://schemas.microsoft.com/office/drawing/2014/main" id="{F8D1CCAF-BB10-4BC6-AE10-0A7F6056DB17}"/>
                </a:ext>
              </a:extLst>
            </p:cNvPr>
            <p:cNvSpPr/>
            <p:nvPr/>
          </p:nvSpPr>
          <p:spPr>
            <a:xfrm rot="5400000">
              <a:off x="4067233" y="-1222756"/>
              <a:ext cx="723631" cy="6810314"/>
            </a:xfrm>
            <a:prstGeom prst="round2SameRect">
              <a:avLst/>
            </a:prstGeom>
            <a:sp3d prstMaterial="dkEdge">
              <a:bevelT w="25400" h="6350" prst="softRound"/>
              <a:bevelB w="0" h="0" prst="convex"/>
            </a:sp3d>
          </p:spPr>
          <p:style>
            <a:lnRef idx="1">
              <a:schemeClr val="accent6">
                <a:shade val="80000"/>
                <a:hueOff val="321280"/>
                <a:satOff val="-12909"/>
                <a:lumOff val="27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 avec coins arrondis en haut 4">
              <a:extLst>
                <a:ext uri="{FF2B5EF4-FFF2-40B4-BE49-F238E27FC236}">
                  <a16:creationId xmlns:a16="http://schemas.microsoft.com/office/drawing/2014/main" id="{430BBC25-FC09-441B-8498-4E30C2B98036}"/>
                </a:ext>
              </a:extLst>
            </p:cNvPr>
            <p:cNvSpPr txBox="1"/>
            <p:nvPr/>
          </p:nvSpPr>
          <p:spPr>
            <a:xfrm>
              <a:off x="1023892" y="1855910"/>
              <a:ext cx="6774989" cy="65298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fr-FR" sz="2400" kern="1200" dirty="0"/>
                <a:t>Nécessité d’accompagner ces évolutions</a:t>
              </a:r>
            </a:p>
          </p:txBody>
        </p:sp>
      </p:grpSp>
      <p:sp>
        <p:nvSpPr>
          <p:cNvPr id="4" name="Rectangle 3">
            <a:extLst>
              <a:ext uri="{FF2B5EF4-FFF2-40B4-BE49-F238E27FC236}">
                <a16:creationId xmlns:a16="http://schemas.microsoft.com/office/drawing/2014/main" id="{1786233A-97E3-4F18-BFAC-36EAE9EEEB98}"/>
              </a:ext>
            </a:extLst>
          </p:cNvPr>
          <p:cNvSpPr/>
          <p:nvPr/>
        </p:nvSpPr>
        <p:spPr>
          <a:xfrm>
            <a:off x="2607596" y="5190226"/>
            <a:ext cx="301686" cy="369332"/>
          </a:xfrm>
          <a:prstGeom prst="rect">
            <a:avLst/>
          </a:prstGeom>
        </p:spPr>
        <p:txBody>
          <a:bodyPr wrap="none">
            <a:spAutoFit/>
          </a:bodyPr>
          <a:lstStyle/>
          <a:p>
            <a:pPr lvl="0"/>
            <a:r>
              <a:rPr lang="fr-FR" dirty="0">
                <a:solidFill>
                  <a:schemeClr val="bg1">
                    <a:lumMod val="65000"/>
                  </a:schemeClr>
                </a:solidFill>
              </a:rPr>
              <a:t>4</a:t>
            </a:r>
          </a:p>
        </p:txBody>
      </p:sp>
    </p:spTree>
    <p:extLst>
      <p:ext uri="{BB962C8B-B14F-4D97-AF65-F5344CB8AC3E}">
        <p14:creationId xmlns:p14="http://schemas.microsoft.com/office/powerpoint/2010/main" val="243708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BB9EE8-D1D7-4F94-9654-B71928561FFF}"/>
              </a:ext>
            </a:extLst>
          </p:cNvPr>
          <p:cNvSpPr/>
          <p:nvPr/>
        </p:nvSpPr>
        <p:spPr>
          <a:xfrm>
            <a:off x="8611564" y="172113"/>
            <a:ext cx="2696902" cy="894991"/>
          </a:xfrm>
          <a:prstGeom prst="rect">
            <a:avLst/>
          </a:prstGeom>
          <a:solidFill>
            <a:srgbClr val="E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160482"/>
            <a:ext cx="10515600" cy="1091387"/>
          </a:xfrm>
        </p:spPr>
        <p:txBody>
          <a:bodyPr>
            <a:normAutofit/>
          </a:bodyPr>
          <a:lstStyle/>
          <a:p>
            <a:r>
              <a:rPr lang="fr-FR" sz="3600" dirty="0">
                <a:solidFill>
                  <a:schemeClr val="bg1"/>
                </a:solidFill>
                <a:highlight>
                  <a:srgbClr val="008080"/>
                </a:highlight>
                <a:latin typeface="+mn-lt"/>
              </a:rPr>
              <a:t>Forêt mosaïque : diversité dans toutes les dimensions </a:t>
            </a:r>
          </a:p>
        </p:txBody>
      </p:sp>
      <p:pic>
        <p:nvPicPr>
          <p:cNvPr id="11" name="Image 10">
            <a:extLst>
              <a:ext uri="{FF2B5EF4-FFF2-40B4-BE49-F238E27FC236}">
                <a16:creationId xmlns:a16="http://schemas.microsoft.com/office/drawing/2014/main" id="{D5E88DAA-74A8-4028-B54E-87F32F5E4985}"/>
              </a:ext>
            </a:extLst>
          </p:cNvPr>
          <p:cNvPicPr/>
          <p:nvPr/>
        </p:nvPicPr>
        <p:blipFill>
          <a:blip r:embed="rId3"/>
          <a:stretch>
            <a:fillRect/>
          </a:stretch>
        </p:blipFill>
        <p:spPr>
          <a:xfrm>
            <a:off x="2567826" y="1153801"/>
            <a:ext cx="7056348" cy="4955581"/>
          </a:xfrm>
          <a:prstGeom prst="rect">
            <a:avLst/>
          </a:prstGeom>
          <a:ln>
            <a:noFill/>
          </a:ln>
          <a:effectLst>
            <a:outerShdw blurRad="292100" dist="139700" dir="2700000" algn="tl" rotWithShape="0">
              <a:srgbClr val="333333">
                <a:alpha val="65000"/>
              </a:srgbClr>
            </a:outerShdw>
          </a:effectLst>
        </p:spPr>
      </p:pic>
      <p:sp>
        <p:nvSpPr>
          <p:cNvPr id="12" name="Titre 1">
            <a:extLst>
              <a:ext uri="{FF2B5EF4-FFF2-40B4-BE49-F238E27FC236}">
                <a16:creationId xmlns:a16="http://schemas.microsoft.com/office/drawing/2014/main" id="{817DD925-DDA8-4205-9253-62A9DA3F28FA}"/>
              </a:ext>
            </a:extLst>
          </p:cNvPr>
          <p:cNvSpPr txBox="1">
            <a:spLocks/>
          </p:cNvSpPr>
          <p:nvPr/>
        </p:nvSpPr>
        <p:spPr>
          <a:xfrm>
            <a:off x="231493" y="1688285"/>
            <a:ext cx="8963696" cy="5235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t> </a:t>
            </a:r>
          </a:p>
        </p:txBody>
      </p:sp>
    </p:spTree>
    <p:extLst>
      <p:ext uri="{BB962C8B-B14F-4D97-AF65-F5344CB8AC3E}">
        <p14:creationId xmlns:p14="http://schemas.microsoft.com/office/powerpoint/2010/main" val="1232537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96693"/>
            <a:ext cx="10515600" cy="1091387"/>
          </a:xfrm>
        </p:spPr>
        <p:txBody>
          <a:bodyPr>
            <a:normAutofit/>
          </a:bodyPr>
          <a:lstStyle/>
          <a:p>
            <a:r>
              <a:rPr lang="fr-FR" sz="3600" dirty="0">
                <a:solidFill>
                  <a:schemeClr val="bg1"/>
                </a:solidFill>
                <a:highlight>
                  <a:srgbClr val="008080"/>
                </a:highlight>
                <a:latin typeface="+mn-lt"/>
                <a:sym typeface="Wingdings 2" panose="05020102010507070707" pitchFamily="18" charset="2"/>
              </a:rPr>
              <a:t>Amplifier la</a:t>
            </a:r>
            <a:r>
              <a:rPr lang="fr-FR" sz="3600" dirty="0">
                <a:solidFill>
                  <a:schemeClr val="bg1"/>
                </a:solidFill>
                <a:highlight>
                  <a:srgbClr val="008080"/>
                </a:highlight>
                <a:latin typeface="+mn-lt"/>
              </a:rPr>
              <a:t> biodiversité à toutes les échelles</a:t>
            </a:r>
          </a:p>
        </p:txBody>
      </p:sp>
      <p:sp>
        <p:nvSpPr>
          <p:cNvPr id="93" name="Text Box 23">
            <a:extLst>
              <a:ext uri="{FF2B5EF4-FFF2-40B4-BE49-F238E27FC236}">
                <a16:creationId xmlns:a16="http://schemas.microsoft.com/office/drawing/2014/main" id="{B4E04D2C-A519-486A-B55C-CDC184E4BF91}"/>
              </a:ext>
            </a:extLst>
          </p:cNvPr>
          <p:cNvSpPr txBox="1">
            <a:spLocks noChangeArrowheads="1"/>
          </p:cNvSpPr>
          <p:nvPr/>
        </p:nvSpPr>
        <p:spPr bwMode="auto">
          <a:xfrm>
            <a:off x="370005" y="969074"/>
            <a:ext cx="2232025" cy="682174"/>
          </a:xfrm>
          <a:prstGeom prst="rect">
            <a:avLst/>
          </a:prstGeom>
          <a:solidFill>
            <a:srgbClr val="CCFFCC">
              <a:alpha val="4901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lnSpc>
                <a:spcPct val="70000"/>
              </a:lnSpc>
              <a:spcBef>
                <a:spcPct val="50000"/>
              </a:spcBef>
            </a:pPr>
            <a:r>
              <a:rPr lang="en-US" altLang="fr-FR" sz="2000" b="1" dirty="0">
                <a:latin typeface="Trebuchet MS" panose="020B0603020202020204" pitchFamily="34" charset="0"/>
              </a:rPr>
              <a:t>De l’</a:t>
            </a:r>
            <a:r>
              <a:rPr lang="fr-FR" altLang="fr-FR" sz="2000" b="1" dirty="0">
                <a:latin typeface="Trebuchet MS" panose="020B0603020202020204" pitchFamily="34" charset="0"/>
              </a:rPr>
              <a:t>échelle </a:t>
            </a:r>
          </a:p>
          <a:p>
            <a:pPr eaLnBrk="1" hangingPunct="1">
              <a:lnSpc>
                <a:spcPct val="70000"/>
              </a:lnSpc>
              <a:spcBef>
                <a:spcPct val="50000"/>
              </a:spcBef>
            </a:pPr>
            <a:r>
              <a:rPr lang="fr-FR" altLang="fr-FR" sz="2000" b="1" dirty="0">
                <a:latin typeface="Trebuchet MS" panose="020B0603020202020204" pitchFamily="34" charset="0"/>
              </a:rPr>
              <a:t>de la forêt …</a:t>
            </a:r>
          </a:p>
        </p:txBody>
      </p:sp>
      <p:sp>
        <p:nvSpPr>
          <p:cNvPr id="94" name="Text Box 24">
            <a:extLst>
              <a:ext uri="{FF2B5EF4-FFF2-40B4-BE49-F238E27FC236}">
                <a16:creationId xmlns:a16="http://schemas.microsoft.com/office/drawing/2014/main" id="{5C696ED9-2C56-4295-B3E4-9B8BDADA3B10}"/>
              </a:ext>
            </a:extLst>
          </p:cNvPr>
          <p:cNvSpPr txBox="1">
            <a:spLocks noChangeArrowheads="1"/>
          </p:cNvSpPr>
          <p:nvPr/>
        </p:nvSpPr>
        <p:spPr bwMode="auto">
          <a:xfrm>
            <a:off x="9529336" y="1219066"/>
            <a:ext cx="2235200" cy="1092607"/>
          </a:xfrm>
          <a:prstGeom prst="rect">
            <a:avLst/>
          </a:prstGeom>
          <a:solidFill>
            <a:srgbClr val="CCFFCC">
              <a:alpha val="4901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pPr>
            <a:r>
              <a:rPr lang="fr-FR" altLang="fr-FR" sz="2000" b="1" dirty="0">
                <a:latin typeface="Trebuchet MS" panose="020B0603020202020204" pitchFamily="34" charset="0"/>
              </a:rPr>
              <a:t>… à l’échelle de chaque parcelle</a:t>
            </a:r>
          </a:p>
          <a:p>
            <a:pPr algn="r" eaLnBrk="1" hangingPunct="1">
              <a:spcBef>
                <a:spcPct val="50000"/>
              </a:spcBef>
            </a:pPr>
            <a:r>
              <a:rPr lang="fr-FR" altLang="fr-FR" sz="1000" b="1" dirty="0">
                <a:latin typeface="Trebuchet MS" panose="020B0603020202020204" pitchFamily="34" charset="0"/>
              </a:rPr>
              <a:t>choix des mélanges d’essence, des modes de sylviculture</a:t>
            </a:r>
          </a:p>
        </p:txBody>
      </p:sp>
      <p:pic>
        <p:nvPicPr>
          <p:cNvPr id="95" name="Picture 3" descr="fond forêt_tvb3_detoure">
            <a:extLst>
              <a:ext uri="{FF2B5EF4-FFF2-40B4-BE49-F238E27FC236}">
                <a16:creationId xmlns:a16="http://schemas.microsoft.com/office/drawing/2014/main" id="{EC0EA43F-35A3-495D-A230-8FDB317E4DD1}"/>
              </a:ext>
            </a:extLst>
          </p:cNvPr>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1535592" y="806257"/>
            <a:ext cx="59436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Group 102">
            <a:extLst>
              <a:ext uri="{FF2B5EF4-FFF2-40B4-BE49-F238E27FC236}">
                <a16:creationId xmlns:a16="http://schemas.microsoft.com/office/drawing/2014/main" id="{96323AC2-7108-42CB-B5D0-0E15F1ECC852}"/>
              </a:ext>
            </a:extLst>
          </p:cNvPr>
          <p:cNvGrpSpPr>
            <a:grpSpLocks/>
          </p:cNvGrpSpPr>
          <p:nvPr/>
        </p:nvGrpSpPr>
        <p:grpSpPr bwMode="auto">
          <a:xfrm>
            <a:off x="4724400" y="2231244"/>
            <a:ext cx="5791200" cy="2819400"/>
            <a:chOff x="2064" y="1584"/>
            <a:chExt cx="3648" cy="1776"/>
          </a:xfrm>
        </p:grpSpPr>
        <p:pic>
          <p:nvPicPr>
            <p:cNvPr id="97" name="Picture 21" descr="echelle parcelle">
              <a:extLst>
                <a:ext uri="{FF2B5EF4-FFF2-40B4-BE49-F238E27FC236}">
                  <a16:creationId xmlns:a16="http://schemas.microsoft.com/office/drawing/2014/main" id="{02396EB3-47C0-4953-812B-48A3D9BEAAAA}"/>
                </a:ext>
              </a:extLst>
            </p:cNvPr>
            <p:cNvPicPr>
              <a:picLocks noChangeAspect="1" noChangeArrowheads="1"/>
            </p:cNvPicPr>
            <p:nvPr/>
          </p:nvPicPr>
          <p:blipFill>
            <a:blip r:embed="rId4">
              <a:lum bright="48000"/>
              <a:extLst>
                <a:ext uri="{28A0092B-C50C-407E-A947-70E740481C1C}">
                  <a14:useLocalDpi xmlns:a14="http://schemas.microsoft.com/office/drawing/2010/main"/>
                </a:ext>
              </a:extLst>
            </a:blip>
            <a:srcRect/>
            <a:stretch>
              <a:fillRect/>
            </a:stretch>
          </p:blipFill>
          <p:spPr bwMode="auto">
            <a:xfrm>
              <a:off x="4080" y="1584"/>
              <a:ext cx="152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Line 27">
              <a:extLst>
                <a:ext uri="{FF2B5EF4-FFF2-40B4-BE49-F238E27FC236}">
                  <a16:creationId xmlns:a16="http://schemas.microsoft.com/office/drawing/2014/main" id="{004AD9DF-2237-400B-A781-463F8E55DC13}"/>
                </a:ext>
              </a:extLst>
            </p:cNvPr>
            <p:cNvSpPr>
              <a:spLocks noChangeShapeType="1"/>
            </p:cNvSpPr>
            <p:nvPr/>
          </p:nvSpPr>
          <p:spPr bwMode="auto">
            <a:xfrm>
              <a:off x="2496" y="2448"/>
              <a:ext cx="1680" cy="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9" name="Oval 28">
              <a:extLst>
                <a:ext uri="{FF2B5EF4-FFF2-40B4-BE49-F238E27FC236}">
                  <a16:creationId xmlns:a16="http://schemas.microsoft.com/office/drawing/2014/main" id="{6FD29636-0012-41C2-8BAD-56AE5F365C09}"/>
                </a:ext>
              </a:extLst>
            </p:cNvPr>
            <p:cNvSpPr>
              <a:spLocks noChangeArrowheads="1"/>
            </p:cNvSpPr>
            <p:nvPr/>
          </p:nvSpPr>
          <p:spPr bwMode="auto">
            <a:xfrm>
              <a:off x="2064" y="2112"/>
              <a:ext cx="480" cy="432"/>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00" name="Oval 84">
              <a:extLst>
                <a:ext uri="{FF2B5EF4-FFF2-40B4-BE49-F238E27FC236}">
                  <a16:creationId xmlns:a16="http://schemas.microsoft.com/office/drawing/2014/main" id="{E637E35C-C50E-4595-9018-F6F2DB70D233}"/>
                </a:ext>
              </a:extLst>
            </p:cNvPr>
            <p:cNvSpPr>
              <a:spLocks noChangeArrowheads="1"/>
            </p:cNvSpPr>
            <p:nvPr/>
          </p:nvSpPr>
          <p:spPr bwMode="auto">
            <a:xfrm>
              <a:off x="4128" y="1680"/>
              <a:ext cx="1584" cy="168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grpSp>
      <p:grpSp>
        <p:nvGrpSpPr>
          <p:cNvPr id="101" name="Group 111">
            <a:extLst>
              <a:ext uri="{FF2B5EF4-FFF2-40B4-BE49-F238E27FC236}">
                <a16:creationId xmlns:a16="http://schemas.microsoft.com/office/drawing/2014/main" id="{CC757D04-AD38-4D4B-9831-A9713D22D61A}"/>
              </a:ext>
            </a:extLst>
          </p:cNvPr>
          <p:cNvGrpSpPr>
            <a:grpSpLocks/>
          </p:cNvGrpSpPr>
          <p:nvPr/>
        </p:nvGrpSpPr>
        <p:grpSpPr bwMode="auto">
          <a:xfrm>
            <a:off x="1741605" y="3942922"/>
            <a:ext cx="2773363" cy="2228850"/>
            <a:chOff x="180" y="2567"/>
            <a:chExt cx="1747" cy="1404"/>
          </a:xfrm>
        </p:grpSpPr>
        <p:sp>
          <p:nvSpPr>
            <p:cNvPr id="102" name="Freeform 77">
              <a:extLst>
                <a:ext uri="{FF2B5EF4-FFF2-40B4-BE49-F238E27FC236}">
                  <a16:creationId xmlns:a16="http://schemas.microsoft.com/office/drawing/2014/main" id="{4FA9CCDC-DA92-4152-A39B-4E39109E3975}"/>
                </a:ext>
              </a:extLst>
            </p:cNvPr>
            <p:cNvSpPr>
              <a:spLocks/>
            </p:cNvSpPr>
            <p:nvPr/>
          </p:nvSpPr>
          <p:spPr bwMode="auto">
            <a:xfrm>
              <a:off x="516" y="3779"/>
              <a:ext cx="192" cy="192"/>
            </a:xfrm>
            <a:custGeom>
              <a:avLst/>
              <a:gdLst>
                <a:gd name="T0" fmla="*/ 0 w 192"/>
                <a:gd name="T1" fmla="*/ 96 h 192"/>
                <a:gd name="T2" fmla="*/ 144 w 192"/>
                <a:gd name="T3" fmla="*/ 192 h 192"/>
                <a:gd name="T4" fmla="*/ 192 w 192"/>
                <a:gd name="T5" fmla="*/ 96 h 192"/>
                <a:gd name="T6" fmla="*/ 48 w 192"/>
                <a:gd name="T7" fmla="*/ 0 h 192"/>
                <a:gd name="T8" fmla="*/ 0 w 192"/>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2">
                  <a:moveTo>
                    <a:pt x="0" y="96"/>
                  </a:moveTo>
                  <a:lnTo>
                    <a:pt x="144" y="192"/>
                  </a:lnTo>
                  <a:lnTo>
                    <a:pt x="192" y="96"/>
                  </a:lnTo>
                  <a:lnTo>
                    <a:pt x="48" y="0"/>
                  </a:lnTo>
                  <a:lnTo>
                    <a:pt x="0" y="96"/>
                  </a:lnTo>
                  <a:close/>
                </a:path>
              </a:pathLst>
            </a:cu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 name="Text Box 94">
              <a:extLst>
                <a:ext uri="{FF2B5EF4-FFF2-40B4-BE49-F238E27FC236}">
                  <a16:creationId xmlns:a16="http://schemas.microsoft.com/office/drawing/2014/main" id="{82BD9EC0-CE22-485A-8F1A-0D2559618154}"/>
                </a:ext>
              </a:extLst>
            </p:cNvPr>
            <p:cNvSpPr txBox="1">
              <a:spLocks noChangeArrowheads="1"/>
            </p:cNvSpPr>
            <p:nvPr/>
          </p:nvSpPr>
          <p:spPr bwMode="auto">
            <a:xfrm>
              <a:off x="180" y="3248"/>
              <a:ext cx="864" cy="520"/>
            </a:xfrm>
            <a:prstGeom prst="rect">
              <a:avLst/>
            </a:prstGeom>
            <a:solidFill>
              <a:schemeClr val="bg1">
                <a:alpha val="4901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fr-FR" altLang="fr-FR" sz="1600" b="1" dirty="0">
                  <a:latin typeface="Gill Sans MT" panose="020B0502020104020203" pitchFamily="34" charset="0"/>
                </a:rPr>
                <a:t>Réserve biologique intégrale</a:t>
              </a:r>
            </a:p>
          </p:txBody>
        </p:sp>
        <p:sp>
          <p:nvSpPr>
            <p:cNvPr id="104" name="Rectangle 97">
              <a:extLst>
                <a:ext uri="{FF2B5EF4-FFF2-40B4-BE49-F238E27FC236}">
                  <a16:creationId xmlns:a16="http://schemas.microsoft.com/office/drawing/2014/main" id="{4AB5CE48-6F87-4F5D-9558-65284B379B44}"/>
                </a:ext>
              </a:extLst>
            </p:cNvPr>
            <p:cNvSpPr>
              <a:spLocks noChangeArrowheads="1"/>
            </p:cNvSpPr>
            <p:nvPr/>
          </p:nvSpPr>
          <p:spPr bwMode="auto">
            <a:xfrm rot="1781138">
              <a:off x="1703" y="2567"/>
              <a:ext cx="224" cy="182"/>
            </a:xfrm>
            <a:prstGeom prst="rect">
              <a:avLst/>
            </a:prstGeom>
            <a:solidFill>
              <a:srgbClr val="33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grpSp>
      <p:grpSp>
        <p:nvGrpSpPr>
          <p:cNvPr id="105" name="Group 105">
            <a:extLst>
              <a:ext uri="{FF2B5EF4-FFF2-40B4-BE49-F238E27FC236}">
                <a16:creationId xmlns:a16="http://schemas.microsoft.com/office/drawing/2014/main" id="{E905E190-158F-4696-B5AC-02D584D7E0F7}"/>
              </a:ext>
            </a:extLst>
          </p:cNvPr>
          <p:cNvGrpSpPr>
            <a:grpSpLocks/>
          </p:cNvGrpSpPr>
          <p:nvPr/>
        </p:nvGrpSpPr>
        <p:grpSpPr bwMode="auto">
          <a:xfrm>
            <a:off x="7158865" y="5127460"/>
            <a:ext cx="3048000" cy="1130300"/>
            <a:chOff x="3606" y="3504"/>
            <a:chExt cx="1920" cy="712"/>
          </a:xfrm>
        </p:grpSpPr>
        <p:sp>
          <p:nvSpPr>
            <p:cNvPr id="106" name="Text Box 85">
              <a:extLst>
                <a:ext uri="{FF2B5EF4-FFF2-40B4-BE49-F238E27FC236}">
                  <a16:creationId xmlns:a16="http://schemas.microsoft.com/office/drawing/2014/main" id="{00A8BE98-8B75-4F5B-A5CD-56E12F21DB50}"/>
                </a:ext>
              </a:extLst>
            </p:cNvPr>
            <p:cNvSpPr txBox="1">
              <a:spLocks noChangeArrowheads="1"/>
            </p:cNvSpPr>
            <p:nvPr/>
          </p:nvSpPr>
          <p:spPr bwMode="auto">
            <a:xfrm>
              <a:off x="3606" y="3504"/>
              <a:ext cx="1920" cy="712"/>
            </a:xfrm>
            <a:prstGeom prst="rect">
              <a:avLst/>
            </a:prstGeom>
            <a:solidFill>
              <a:schemeClr val="bg1">
                <a:alpha val="5215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lnSpc>
                  <a:spcPct val="90000"/>
                </a:lnSpc>
                <a:spcBef>
                  <a:spcPct val="50000"/>
                </a:spcBef>
              </a:pPr>
              <a:r>
                <a:rPr lang="fr-FR" altLang="fr-FR" sz="1600" b="1" dirty="0">
                  <a:latin typeface="Gill Sans MT" panose="020B0502020104020203" pitchFamily="34" charset="0"/>
                </a:rPr>
                <a:t>Maintien d’arbres favorables à la biodiversité</a:t>
              </a:r>
              <a:r>
                <a:rPr lang="fr-FR" altLang="fr-FR" sz="1600" dirty="0">
                  <a:latin typeface="Gill Sans MT" panose="020B0502020104020203" pitchFamily="34" charset="0"/>
                </a:rPr>
                <a:t> :</a:t>
              </a:r>
            </a:p>
            <a:p>
              <a:pPr eaLnBrk="1" hangingPunct="1">
                <a:lnSpc>
                  <a:spcPct val="90000"/>
                </a:lnSpc>
                <a:spcBef>
                  <a:spcPct val="50000"/>
                </a:spcBef>
              </a:pPr>
              <a:r>
                <a:rPr lang="fr-FR" altLang="fr-FR" sz="1400" dirty="0">
                  <a:latin typeface="Gill Sans MT" panose="020B0502020104020203" pitchFamily="34" charset="0"/>
                </a:rPr>
                <a:t>Arbres morts ou sénescents</a:t>
              </a:r>
            </a:p>
            <a:p>
              <a:pPr eaLnBrk="1" hangingPunct="1">
                <a:lnSpc>
                  <a:spcPct val="90000"/>
                </a:lnSpc>
                <a:spcBef>
                  <a:spcPct val="50000"/>
                </a:spcBef>
              </a:pPr>
              <a:r>
                <a:rPr lang="fr-FR" altLang="fr-FR" sz="1400" dirty="0">
                  <a:latin typeface="Gill Sans MT" panose="020B0502020104020203" pitchFamily="34" charset="0"/>
                </a:rPr>
                <a:t>Arbres à cavité, très gros arbres…</a:t>
              </a:r>
            </a:p>
          </p:txBody>
        </p:sp>
        <p:grpSp>
          <p:nvGrpSpPr>
            <p:cNvPr id="107" name="Group 104">
              <a:extLst>
                <a:ext uri="{FF2B5EF4-FFF2-40B4-BE49-F238E27FC236}">
                  <a16:creationId xmlns:a16="http://schemas.microsoft.com/office/drawing/2014/main" id="{87707761-443B-4B5A-82AF-5FBC48501302}"/>
                </a:ext>
              </a:extLst>
            </p:cNvPr>
            <p:cNvGrpSpPr>
              <a:grpSpLocks/>
            </p:cNvGrpSpPr>
            <p:nvPr/>
          </p:nvGrpSpPr>
          <p:grpSpPr bwMode="auto">
            <a:xfrm>
              <a:off x="5424" y="3888"/>
              <a:ext cx="96" cy="288"/>
              <a:chOff x="5424" y="3888"/>
              <a:chExt cx="96" cy="288"/>
            </a:xfrm>
          </p:grpSpPr>
          <p:grpSp>
            <p:nvGrpSpPr>
              <p:cNvPr id="108" name="Group 86">
                <a:extLst>
                  <a:ext uri="{FF2B5EF4-FFF2-40B4-BE49-F238E27FC236}">
                    <a16:creationId xmlns:a16="http://schemas.microsoft.com/office/drawing/2014/main" id="{05309977-A091-4EE0-A9EC-23CD05A56F99}"/>
                  </a:ext>
                </a:extLst>
              </p:cNvPr>
              <p:cNvGrpSpPr>
                <a:grpSpLocks/>
              </p:cNvGrpSpPr>
              <p:nvPr/>
            </p:nvGrpSpPr>
            <p:grpSpPr bwMode="auto">
              <a:xfrm>
                <a:off x="5424" y="4032"/>
                <a:ext cx="96" cy="144"/>
                <a:chOff x="4320" y="1728"/>
                <a:chExt cx="96" cy="144"/>
              </a:xfrm>
            </p:grpSpPr>
            <p:sp>
              <p:nvSpPr>
                <p:cNvPr id="112" name="Line 87">
                  <a:extLst>
                    <a:ext uri="{FF2B5EF4-FFF2-40B4-BE49-F238E27FC236}">
                      <a16:creationId xmlns:a16="http://schemas.microsoft.com/office/drawing/2014/main" id="{CCEE6156-CDDE-4831-BCE1-5A909009E735}"/>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 name="Oval 88">
                  <a:extLst>
                    <a:ext uri="{FF2B5EF4-FFF2-40B4-BE49-F238E27FC236}">
                      <a16:creationId xmlns:a16="http://schemas.microsoft.com/office/drawing/2014/main" id="{2FFD64A9-BA29-42D5-BA00-397C5F9FF6DF}"/>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14" name="Line 89">
                  <a:extLst>
                    <a:ext uri="{FF2B5EF4-FFF2-40B4-BE49-F238E27FC236}">
                      <a16:creationId xmlns:a16="http://schemas.microsoft.com/office/drawing/2014/main" id="{F73F4E03-8E67-48F5-B448-A410F206E67A}"/>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09" name="Group 90">
                <a:extLst>
                  <a:ext uri="{FF2B5EF4-FFF2-40B4-BE49-F238E27FC236}">
                    <a16:creationId xmlns:a16="http://schemas.microsoft.com/office/drawing/2014/main" id="{4DDF0F99-3200-41C1-A644-095F76D41765}"/>
                  </a:ext>
                </a:extLst>
              </p:cNvPr>
              <p:cNvGrpSpPr>
                <a:grpSpLocks/>
              </p:cNvGrpSpPr>
              <p:nvPr/>
            </p:nvGrpSpPr>
            <p:grpSpPr bwMode="auto">
              <a:xfrm>
                <a:off x="5472" y="3888"/>
                <a:ext cx="48" cy="96"/>
                <a:chOff x="4560" y="1872"/>
                <a:chExt cx="48" cy="96"/>
              </a:xfrm>
            </p:grpSpPr>
            <p:sp>
              <p:nvSpPr>
                <p:cNvPr id="110" name="Line 91">
                  <a:extLst>
                    <a:ext uri="{FF2B5EF4-FFF2-40B4-BE49-F238E27FC236}">
                      <a16:creationId xmlns:a16="http://schemas.microsoft.com/office/drawing/2014/main" id="{0B0B99C8-5BCE-4951-BF94-975FF4208278}"/>
                    </a:ext>
                  </a:extLst>
                </p:cNvPr>
                <p:cNvSpPr>
                  <a:spLocks noChangeShapeType="1"/>
                </p:cNvSpPr>
                <p:nvPr/>
              </p:nvSpPr>
              <p:spPr bwMode="auto">
                <a:xfrm>
                  <a:off x="4560" y="1872"/>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1" name="Line 92">
                  <a:extLst>
                    <a:ext uri="{FF2B5EF4-FFF2-40B4-BE49-F238E27FC236}">
                      <a16:creationId xmlns:a16="http://schemas.microsoft.com/office/drawing/2014/main" id="{87335DE1-C179-465D-810E-2997A147AA09}"/>
                    </a:ext>
                  </a:extLst>
                </p:cNvPr>
                <p:cNvSpPr>
                  <a:spLocks noChangeShapeType="1"/>
                </p:cNvSpPr>
                <p:nvPr/>
              </p:nvSpPr>
              <p:spPr bwMode="auto">
                <a:xfrm flipV="1">
                  <a:off x="4560" y="1872"/>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grpSp>
      <p:grpSp>
        <p:nvGrpSpPr>
          <p:cNvPr id="115" name="Group 110">
            <a:extLst>
              <a:ext uri="{FF2B5EF4-FFF2-40B4-BE49-F238E27FC236}">
                <a16:creationId xmlns:a16="http://schemas.microsoft.com/office/drawing/2014/main" id="{E81B6F62-D4A0-44D2-9CFE-AE61FB5ADA74}"/>
              </a:ext>
            </a:extLst>
          </p:cNvPr>
          <p:cNvGrpSpPr>
            <a:grpSpLocks/>
          </p:cNvGrpSpPr>
          <p:nvPr/>
        </p:nvGrpSpPr>
        <p:grpSpPr bwMode="auto">
          <a:xfrm>
            <a:off x="3497380" y="1702959"/>
            <a:ext cx="3505200" cy="4565650"/>
            <a:chOff x="1212" y="1207"/>
            <a:chExt cx="2208" cy="2876"/>
          </a:xfrm>
        </p:grpSpPr>
        <p:sp>
          <p:nvSpPr>
            <p:cNvPr id="116" name="Text Box 81">
              <a:extLst>
                <a:ext uri="{FF2B5EF4-FFF2-40B4-BE49-F238E27FC236}">
                  <a16:creationId xmlns:a16="http://schemas.microsoft.com/office/drawing/2014/main" id="{20A5629E-4EE2-4666-B885-ED405934756E}"/>
                </a:ext>
              </a:extLst>
            </p:cNvPr>
            <p:cNvSpPr txBox="1">
              <a:spLocks noChangeArrowheads="1"/>
            </p:cNvSpPr>
            <p:nvPr/>
          </p:nvSpPr>
          <p:spPr bwMode="auto">
            <a:xfrm>
              <a:off x="1212" y="3340"/>
              <a:ext cx="2112" cy="743"/>
            </a:xfrm>
            <a:prstGeom prst="rect">
              <a:avLst/>
            </a:prstGeom>
            <a:solidFill>
              <a:schemeClr val="bg1">
                <a:alpha val="5098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lnSpc>
                  <a:spcPct val="80000"/>
                </a:lnSpc>
                <a:spcBef>
                  <a:spcPct val="50000"/>
                </a:spcBef>
              </a:pPr>
              <a:r>
                <a:rPr lang="fr-FR" altLang="fr-FR" sz="1600" b="1" dirty="0">
                  <a:latin typeface="Gill Sans MT" panose="020B0502020104020203" pitchFamily="34" charset="0"/>
                </a:rPr>
                <a:t>Ilots de vieux bois :</a:t>
              </a:r>
              <a:r>
                <a:rPr lang="fr-FR" altLang="fr-FR" sz="1600" dirty="0">
                  <a:latin typeface="Gill Sans MT" panose="020B0502020104020203" pitchFamily="34" charset="0"/>
                </a:rPr>
                <a:t> </a:t>
              </a:r>
            </a:p>
            <a:p>
              <a:pPr eaLnBrk="1" hangingPunct="1">
                <a:lnSpc>
                  <a:spcPct val="80000"/>
                </a:lnSpc>
                <a:spcBef>
                  <a:spcPct val="50000"/>
                </a:spcBef>
                <a:buFontTx/>
                <a:buChar char="•"/>
              </a:pPr>
              <a:r>
                <a:rPr lang="fr-FR" altLang="fr-FR" sz="1400" dirty="0">
                  <a:latin typeface="Gill Sans MT" panose="020B0502020104020203" pitchFamily="34" charset="0"/>
                </a:rPr>
                <a:t>  îlots de vieillissement</a:t>
              </a:r>
              <a:br>
                <a:rPr lang="fr-FR" altLang="fr-FR" sz="1400" dirty="0">
                  <a:latin typeface="Gill Sans MT" panose="020B0502020104020203" pitchFamily="34" charset="0"/>
                </a:rPr>
              </a:br>
              <a:r>
                <a:rPr lang="fr-FR" altLang="fr-FR" sz="1400" dirty="0">
                  <a:latin typeface="Gill Sans MT" panose="020B0502020104020203" pitchFamily="34" charset="0"/>
                </a:rPr>
                <a:t>   (allongement du cycle de production)</a:t>
              </a:r>
            </a:p>
            <a:p>
              <a:pPr eaLnBrk="1" hangingPunct="1">
                <a:lnSpc>
                  <a:spcPct val="80000"/>
                </a:lnSpc>
                <a:spcBef>
                  <a:spcPct val="50000"/>
                </a:spcBef>
                <a:buFontTx/>
                <a:buChar char="•"/>
              </a:pPr>
              <a:r>
                <a:rPr lang="fr-FR" altLang="fr-FR" sz="1400" dirty="0">
                  <a:latin typeface="Gill Sans MT" panose="020B0502020104020203" pitchFamily="34" charset="0"/>
                </a:rPr>
                <a:t>  Îlots de sénescence </a:t>
              </a:r>
              <a:br>
                <a:rPr lang="fr-FR" altLang="fr-FR" sz="1400" dirty="0">
                  <a:latin typeface="Gill Sans MT" panose="020B0502020104020203" pitchFamily="34" charset="0"/>
                </a:rPr>
              </a:br>
              <a:r>
                <a:rPr lang="fr-FR" altLang="fr-FR" sz="1400" dirty="0">
                  <a:latin typeface="Gill Sans MT" panose="020B0502020104020203" pitchFamily="34" charset="0"/>
                </a:rPr>
                <a:t>   (« mini » réserves intégrales)</a:t>
              </a:r>
            </a:p>
          </p:txBody>
        </p:sp>
        <p:sp>
          <p:nvSpPr>
            <p:cNvPr id="117" name="Rectangle 31">
              <a:extLst>
                <a:ext uri="{FF2B5EF4-FFF2-40B4-BE49-F238E27FC236}">
                  <a16:creationId xmlns:a16="http://schemas.microsoft.com/office/drawing/2014/main" id="{83195592-957C-47BE-984A-9628194A0A96}"/>
                </a:ext>
              </a:extLst>
            </p:cNvPr>
            <p:cNvSpPr>
              <a:spLocks noChangeArrowheads="1"/>
            </p:cNvSpPr>
            <p:nvPr/>
          </p:nvSpPr>
          <p:spPr bwMode="auto">
            <a:xfrm rot="2804142">
              <a:off x="1927" y="1842"/>
              <a:ext cx="48" cy="48"/>
            </a:xfrm>
            <a:prstGeom prst="rect">
              <a:avLst/>
            </a:prstGeom>
            <a:solidFill>
              <a:srgbClr val="33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18" name="AutoShape 38">
              <a:extLst>
                <a:ext uri="{FF2B5EF4-FFF2-40B4-BE49-F238E27FC236}">
                  <a16:creationId xmlns:a16="http://schemas.microsoft.com/office/drawing/2014/main" id="{AC30239F-79CA-4677-9E6C-28CF72991B3A}"/>
                </a:ext>
              </a:extLst>
            </p:cNvPr>
            <p:cNvSpPr>
              <a:spLocks noChangeArrowheads="1"/>
            </p:cNvSpPr>
            <p:nvPr/>
          </p:nvSpPr>
          <p:spPr bwMode="auto">
            <a:xfrm rot="2029193">
              <a:off x="2835" y="2115"/>
              <a:ext cx="96" cy="57"/>
            </a:xfrm>
            <a:prstGeom prst="rtTriangle">
              <a:avLst/>
            </a:prstGeom>
            <a:solidFill>
              <a:srgbClr val="33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19" name="Rectangle 39">
              <a:extLst>
                <a:ext uri="{FF2B5EF4-FFF2-40B4-BE49-F238E27FC236}">
                  <a16:creationId xmlns:a16="http://schemas.microsoft.com/office/drawing/2014/main" id="{E88C290F-89EA-4534-8BB9-1FD660382B0F}"/>
                </a:ext>
              </a:extLst>
            </p:cNvPr>
            <p:cNvSpPr>
              <a:spLocks noChangeArrowheads="1"/>
            </p:cNvSpPr>
            <p:nvPr/>
          </p:nvSpPr>
          <p:spPr bwMode="auto">
            <a:xfrm rot="3619358">
              <a:off x="3352" y="2127"/>
              <a:ext cx="45" cy="90"/>
            </a:xfrm>
            <a:prstGeom prst="rect">
              <a:avLst/>
            </a:prstGeom>
            <a:solidFill>
              <a:srgbClr val="99FF66"/>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20" name="Rectangle 83">
              <a:extLst>
                <a:ext uri="{FF2B5EF4-FFF2-40B4-BE49-F238E27FC236}">
                  <a16:creationId xmlns:a16="http://schemas.microsoft.com/office/drawing/2014/main" id="{DCBC2C21-C725-4E78-8BEE-A4BEDDDA0667}"/>
                </a:ext>
              </a:extLst>
            </p:cNvPr>
            <p:cNvSpPr>
              <a:spLocks noChangeArrowheads="1"/>
            </p:cNvSpPr>
            <p:nvPr/>
          </p:nvSpPr>
          <p:spPr bwMode="auto">
            <a:xfrm rot="2804142">
              <a:off x="3262" y="3989"/>
              <a:ext cx="48" cy="48"/>
            </a:xfrm>
            <a:prstGeom prst="rect">
              <a:avLst/>
            </a:prstGeom>
            <a:solidFill>
              <a:srgbClr val="33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21" name="Rectangle 96">
              <a:extLst>
                <a:ext uri="{FF2B5EF4-FFF2-40B4-BE49-F238E27FC236}">
                  <a16:creationId xmlns:a16="http://schemas.microsoft.com/office/drawing/2014/main" id="{663DC2CC-A09C-4C19-AC1B-B228D5535455}"/>
                </a:ext>
              </a:extLst>
            </p:cNvPr>
            <p:cNvSpPr>
              <a:spLocks noChangeArrowheads="1"/>
            </p:cNvSpPr>
            <p:nvPr/>
          </p:nvSpPr>
          <p:spPr bwMode="auto">
            <a:xfrm rot="3279535">
              <a:off x="2675" y="1231"/>
              <a:ext cx="96" cy="48"/>
            </a:xfrm>
            <a:prstGeom prst="rect">
              <a:avLst/>
            </a:prstGeom>
            <a:solidFill>
              <a:srgbClr val="99FF66"/>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22" name="Rectangle 107">
              <a:extLst>
                <a:ext uri="{FF2B5EF4-FFF2-40B4-BE49-F238E27FC236}">
                  <a16:creationId xmlns:a16="http://schemas.microsoft.com/office/drawing/2014/main" id="{D76B39C1-5144-4B55-AD45-309FE4E8428A}"/>
                </a:ext>
              </a:extLst>
            </p:cNvPr>
            <p:cNvSpPr>
              <a:spLocks noChangeArrowheads="1"/>
            </p:cNvSpPr>
            <p:nvPr/>
          </p:nvSpPr>
          <p:spPr bwMode="auto">
            <a:xfrm rot="5400000">
              <a:off x="1314" y="2365"/>
              <a:ext cx="45" cy="90"/>
            </a:xfrm>
            <a:prstGeom prst="rect">
              <a:avLst/>
            </a:prstGeom>
            <a:solidFill>
              <a:srgbClr val="99FF66"/>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23" name="AutoShape 108">
              <a:extLst>
                <a:ext uri="{FF2B5EF4-FFF2-40B4-BE49-F238E27FC236}">
                  <a16:creationId xmlns:a16="http://schemas.microsoft.com/office/drawing/2014/main" id="{C7325A57-B6F8-458E-A80D-F3D8239E17D5}"/>
                </a:ext>
              </a:extLst>
            </p:cNvPr>
            <p:cNvSpPr>
              <a:spLocks noChangeArrowheads="1"/>
            </p:cNvSpPr>
            <p:nvPr/>
          </p:nvSpPr>
          <p:spPr bwMode="auto">
            <a:xfrm rot="1858674">
              <a:off x="2200" y="2478"/>
              <a:ext cx="90" cy="91"/>
            </a:xfrm>
            <a:prstGeom prst="rtTriangle">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24" name="Rectangle 109">
              <a:extLst>
                <a:ext uri="{FF2B5EF4-FFF2-40B4-BE49-F238E27FC236}">
                  <a16:creationId xmlns:a16="http://schemas.microsoft.com/office/drawing/2014/main" id="{4858B99D-4E94-4916-A833-24ECBD7E3C54}"/>
                </a:ext>
              </a:extLst>
            </p:cNvPr>
            <p:cNvSpPr>
              <a:spLocks noChangeArrowheads="1"/>
            </p:cNvSpPr>
            <p:nvPr/>
          </p:nvSpPr>
          <p:spPr bwMode="auto">
            <a:xfrm rot="3619358">
              <a:off x="3265" y="3726"/>
              <a:ext cx="45" cy="90"/>
            </a:xfrm>
            <a:prstGeom prst="rect">
              <a:avLst/>
            </a:prstGeom>
            <a:solidFill>
              <a:srgbClr val="99FF66"/>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grpSp>
      <p:grpSp>
        <p:nvGrpSpPr>
          <p:cNvPr id="125" name="Groupe 124">
            <a:extLst>
              <a:ext uri="{FF2B5EF4-FFF2-40B4-BE49-F238E27FC236}">
                <a16:creationId xmlns:a16="http://schemas.microsoft.com/office/drawing/2014/main" id="{45D67E33-BABF-4899-84E4-9936AA13C98A}"/>
              </a:ext>
            </a:extLst>
          </p:cNvPr>
          <p:cNvGrpSpPr/>
          <p:nvPr/>
        </p:nvGrpSpPr>
        <p:grpSpPr>
          <a:xfrm>
            <a:off x="3949557" y="2446993"/>
            <a:ext cx="4249004" cy="2475549"/>
            <a:chOff x="2493702" y="2579185"/>
            <a:chExt cx="4249004" cy="2475549"/>
          </a:xfrm>
        </p:grpSpPr>
        <p:sp>
          <p:nvSpPr>
            <p:cNvPr id="126" name="Losange 125">
              <a:extLst>
                <a:ext uri="{FF2B5EF4-FFF2-40B4-BE49-F238E27FC236}">
                  <a16:creationId xmlns:a16="http://schemas.microsoft.com/office/drawing/2014/main" id="{7A24FFED-2FB5-4293-A8FD-275AD9C3386B}"/>
                </a:ext>
              </a:extLst>
            </p:cNvPr>
            <p:cNvSpPr/>
            <p:nvPr/>
          </p:nvSpPr>
          <p:spPr>
            <a:xfrm>
              <a:off x="3612124" y="2579185"/>
              <a:ext cx="211601" cy="18720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7" name="Losange 126">
              <a:extLst>
                <a:ext uri="{FF2B5EF4-FFF2-40B4-BE49-F238E27FC236}">
                  <a16:creationId xmlns:a16="http://schemas.microsoft.com/office/drawing/2014/main" id="{B92937DE-D5C4-440A-8396-565E2AD88E1B}"/>
                </a:ext>
              </a:extLst>
            </p:cNvPr>
            <p:cNvSpPr/>
            <p:nvPr/>
          </p:nvSpPr>
          <p:spPr>
            <a:xfrm>
              <a:off x="2493702" y="3054638"/>
              <a:ext cx="211601" cy="18720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8" name="Losange 127">
              <a:extLst>
                <a:ext uri="{FF2B5EF4-FFF2-40B4-BE49-F238E27FC236}">
                  <a16:creationId xmlns:a16="http://schemas.microsoft.com/office/drawing/2014/main" id="{E187AC3F-8217-491E-832B-4D2B21B285CD}"/>
                </a:ext>
              </a:extLst>
            </p:cNvPr>
            <p:cNvSpPr/>
            <p:nvPr/>
          </p:nvSpPr>
          <p:spPr>
            <a:xfrm>
              <a:off x="5037351" y="4716180"/>
              <a:ext cx="211601" cy="18720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9" name="ZoneTexte 128">
              <a:extLst>
                <a:ext uri="{FF2B5EF4-FFF2-40B4-BE49-F238E27FC236}">
                  <a16:creationId xmlns:a16="http://schemas.microsoft.com/office/drawing/2014/main" id="{DD688708-9D3A-4192-BBA3-87679E325B35}"/>
                </a:ext>
              </a:extLst>
            </p:cNvPr>
            <p:cNvSpPr txBox="1"/>
            <p:nvPr/>
          </p:nvSpPr>
          <p:spPr>
            <a:xfrm>
              <a:off x="5334000" y="4716180"/>
              <a:ext cx="1408706" cy="338554"/>
            </a:xfrm>
            <a:prstGeom prst="rect">
              <a:avLst/>
            </a:prstGeom>
            <a:noFill/>
          </p:spPr>
          <p:txBody>
            <a:bodyPr wrap="square" rtlCol="0">
              <a:spAutoFit/>
            </a:bodyPr>
            <a:lstStyle/>
            <a:p>
              <a:r>
                <a:rPr lang="fr-FR" altLang="fr-FR" sz="1600" b="1" dirty="0">
                  <a:latin typeface="Gill Sans MT" panose="020B0502020104020203" pitchFamily="34" charset="0"/>
                </a:rPr>
                <a:t>Ilots d’avenir</a:t>
              </a:r>
              <a:endParaRPr lang="fr-FR" sz="1600" dirty="0"/>
            </a:p>
          </p:txBody>
        </p:sp>
      </p:grpSp>
      <p:grpSp>
        <p:nvGrpSpPr>
          <p:cNvPr id="130" name="Group 93">
            <a:extLst>
              <a:ext uri="{FF2B5EF4-FFF2-40B4-BE49-F238E27FC236}">
                <a16:creationId xmlns:a16="http://schemas.microsoft.com/office/drawing/2014/main" id="{D0F88294-AA36-4758-B889-883C468CFEB5}"/>
              </a:ext>
            </a:extLst>
          </p:cNvPr>
          <p:cNvGrpSpPr>
            <a:grpSpLocks/>
          </p:cNvGrpSpPr>
          <p:nvPr/>
        </p:nvGrpSpPr>
        <p:grpSpPr bwMode="auto">
          <a:xfrm>
            <a:off x="8847255" y="3026933"/>
            <a:ext cx="1219200" cy="1371600"/>
            <a:chOff x="4656" y="2064"/>
            <a:chExt cx="768" cy="864"/>
          </a:xfrm>
        </p:grpSpPr>
        <p:grpSp>
          <p:nvGrpSpPr>
            <p:cNvPr id="131" name="Group 44">
              <a:extLst>
                <a:ext uri="{FF2B5EF4-FFF2-40B4-BE49-F238E27FC236}">
                  <a16:creationId xmlns:a16="http://schemas.microsoft.com/office/drawing/2014/main" id="{6C8B4BC2-D15A-46C8-A48A-57CACA178B0C}"/>
                </a:ext>
              </a:extLst>
            </p:cNvPr>
            <p:cNvGrpSpPr>
              <a:grpSpLocks/>
            </p:cNvGrpSpPr>
            <p:nvPr/>
          </p:nvGrpSpPr>
          <p:grpSpPr bwMode="auto">
            <a:xfrm>
              <a:off x="4704" y="2064"/>
              <a:ext cx="96" cy="144"/>
              <a:chOff x="4320" y="1728"/>
              <a:chExt cx="96" cy="144"/>
            </a:xfrm>
          </p:grpSpPr>
          <p:sp>
            <p:nvSpPr>
              <p:cNvPr id="162" name="Line 41">
                <a:extLst>
                  <a:ext uri="{FF2B5EF4-FFF2-40B4-BE49-F238E27FC236}">
                    <a16:creationId xmlns:a16="http://schemas.microsoft.com/office/drawing/2014/main" id="{543DB915-076A-4B41-802E-DF85FFEE8CA1}"/>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 name="Oval 42">
                <a:extLst>
                  <a:ext uri="{FF2B5EF4-FFF2-40B4-BE49-F238E27FC236}">
                    <a16:creationId xmlns:a16="http://schemas.microsoft.com/office/drawing/2014/main" id="{D3A6E0F1-1FE0-44F8-8747-785A9BBD79F2}"/>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64" name="Line 43">
                <a:extLst>
                  <a:ext uri="{FF2B5EF4-FFF2-40B4-BE49-F238E27FC236}">
                    <a16:creationId xmlns:a16="http://schemas.microsoft.com/office/drawing/2014/main" id="{A1600AD6-D6D5-4A8B-956E-20A491BE34A9}"/>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2" name="Group 45">
              <a:extLst>
                <a:ext uri="{FF2B5EF4-FFF2-40B4-BE49-F238E27FC236}">
                  <a16:creationId xmlns:a16="http://schemas.microsoft.com/office/drawing/2014/main" id="{7BF84F96-8F62-4A71-9CA7-B31062578A65}"/>
                </a:ext>
              </a:extLst>
            </p:cNvPr>
            <p:cNvGrpSpPr>
              <a:grpSpLocks/>
            </p:cNvGrpSpPr>
            <p:nvPr/>
          </p:nvGrpSpPr>
          <p:grpSpPr bwMode="auto">
            <a:xfrm>
              <a:off x="5328" y="2736"/>
              <a:ext cx="96" cy="144"/>
              <a:chOff x="4320" y="1728"/>
              <a:chExt cx="96" cy="144"/>
            </a:xfrm>
          </p:grpSpPr>
          <p:sp>
            <p:nvSpPr>
              <p:cNvPr id="159" name="Line 46">
                <a:extLst>
                  <a:ext uri="{FF2B5EF4-FFF2-40B4-BE49-F238E27FC236}">
                    <a16:creationId xmlns:a16="http://schemas.microsoft.com/office/drawing/2014/main" id="{41C1DCA1-9256-4BAE-AE21-9DC4A4B83525}"/>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 name="Oval 47">
                <a:extLst>
                  <a:ext uri="{FF2B5EF4-FFF2-40B4-BE49-F238E27FC236}">
                    <a16:creationId xmlns:a16="http://schemas.microsoft.com/office/drawing/2014/main" id="{F0608F69-5E6F-4CEC-BF35-A3D58F7A138D}"/>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61" name="Line 48">
                <a:extLst>
                  <a:ext uri="{FF2B5EF4-FFF2-40B4-BE49-F238E27FC236}">
                    <a16:creationId xmlns:a16="http://schemas.microsoft.com/office/drawing/2014/main" id="{F26BF158-DDBD-4FCD-B01E-5E5E49FDE357}"/>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3" name="Group 49">
              <a:extLst>
                <a:ext uri="{FF2B5EF4-FFF2-40B4-BE49-F238E27FC236}">
                  <a16:creationId xmlns:a16="http://schemas.microsoft.com/office/drawing/2014/main" id="{9BA3E00E-3070-48B4-9F85-1B57FBB34DD7}"/>
                </a:ext>
              </a:extLst>
            </p:cNvPr>
            <p:cNvGrpSpPr>
              <a:grpSpLocks/>
            </p:cNvGrpSpPr>
            <p:nvPr/>
          </p:nvGrpSpPr>
          <p:grpSpPr bwMode="auto">
            <a:xfrm>
              <a:off x="4944" y="2208"/>
              <a:ext cx="96" cy="144"/>
              <a:chOff x="4320" y="1728"/>
              <a:chExt cx="96" cy="144"/>
            </a:xfrm>
          </p:grpSpPr>
          <p:sp>
            <p:nvSpPr>
              <p:cNvPr id="156" name="Line 50">
                <a:extLst>
                  <a:ext uri="{FF2B5EF4-FFF2-40B4-BE49-F238E27FC236}">
                    <a16:creationId xmlns:a16="http://schemas.microsoft.com/office/drawing/2014/main" id="{773A42FB-838E-40C1-A32F-3EE6DF19B2D2}"/>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7" name="Oval 51">
                <a:extLst>
                  <a:ext uri="{FF2B5EF4-FFF2-40B4-BE49-F238E27FC236}">
                    <a16:creationId xmlns:a16="http://schemas.microsoft.com/office/drawing/2014/main" id="{F69EB5DA-26C6-4DDD-9219-0CCFC16911E8}"/>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58" name="Line 52">
                <a:extLst>
                  <a:ext uri="{FF2B5EF4-FFF2-40B4-BE49-F238E27FC236}">
                    <a16:creationId xmlns:a16="http://schemas.microsoft.com/office/drawing/2014/main" id="{63CD94B2-A8B2-422F-84EC-CCE98E797933}"/>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4" name="Group 53">
              <a:extLst>
                <a:ext uri="{FF2B5EF4-FFF2-40B4-BE49-F238E27FC236}">
                  <a16:creationId xmlns:a16="http://schemas.microsoft.com/office/drawing/2014/main" id="{C7DE98FF-0F04-4C53-8646-E35DAF7AAEBB}"/>
                </a:ext>
              </a:extLst>
            </p:cNvPr>
            <p:cNvGrpSpPr>
              <a:grpSpLocks/>
            </p:cNvGrpSpPr>
            <p:nvPr/>
          </p:nvGrpSpPr>
          <p:grpSpPr bwMode="auto">
            <a:xfrm>
              <a:off x="4992" y="2496"/>
              <a:ext cx="96" cy="144"/>
              <a:chOff x="4320" y="1728"/>
              <a:chExt cx="96" cy="144"/>
            </a:xfrm>
          </p:grpSpPr>
          <p:sp>
            <p:nvSpPr>
              <p:cNvPr id="153" name="Line 54">
                <a:extLst>
                  <a:ext uri="{FF2B5EF4-FFF2-40B4-BE49-F238E27FC236}">
                    <a16:creationId xmlns:a16="http://schemas.microsoft.com/office/drawing/2014/main" id="{94692198-6882-4978-A426-BAFEB659937E}"/>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4" name="Oval 55">
                <a:extLst>
                  <a:ext uri="{FF2B5EF4-FFF2-40B4-BE49-F238E27FC236}">
                    <a16:creationId xmlns:a16="http://schemas.microsoft.com/office/drawing/2014/main" id="{B3EA661E-EEF4-4C09-904D-FADAE39F4EB2}"/>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55" name="Line 56">
                <a:extLst>
                  <a:ext uri="{FF2B5EF4-FFF2-40B4-BE49-F238E27FC236}">
                    <a16:creationId xmlns:a16="http://schemas.microsoft.com/office/drawing/2014/main" id="{97B8A74B-2F03-4043-856E-7B2148845F10}"/>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5" name="Group 57">
              <a:extLst>
                <a:ext uri="{FF2B5EF4-FFF2-40B4-BE49-F238E27FC236}">
                  <a16:creationId xmlns:a16="http://schemas.microsoft.com/office/drawing/2014/main" id="{2B9D8E93-5769-474A-838A-EB903AEDA29C}"/>
                </a:ext>
              </a:extLst>
            </p:cNvPr>
            <p:cNvGrpSpPr>
              <a:grpSpLocks/>
            </p:cNvGrpSpPr>
            <p:nvPr/>
          </p:nvGrpSpPr>
          <p:grpSpPr bwMode="auto">
            <a:xfrm>
              <a:off x="5280" y="2688"/>
              <a:ext cx="96" cy="144"/>
              <a:chOff x="4320" y="1728"/>
              <a:chExt cx="96" cy="144"/>
            </a:xfrm>
          </p:grpSpPr>
          <p:sp>
            <p:nvSpPr>
              <p:cNvPr id="150" name="Line 58">
                <a:extLst>
                  <a:ext uri="{FF2B5EF4-FFF2-40B4-BE49-F238E27FC236}">
                    <a16:creationId xmlns:a16="http://schemas.microsoft.com/office/drawing/2014/main" id="{AF85BDE3-6D14-4466-9F7D-2C613BEE4850}"/>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1" name="Oval 59">
                <a:extLst>
                  <a:ext uri="{FF2B5EF4-FFF2-40B4-BE49-F238E27FC236}">
                    <a16:creationId xmlns:a16="http://schemas.microsoft.com/office/drawing/2014/main" id="{08D2932A-B854-482A-B879-0EB4D4BE5E31}"/>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52" name="Line 60">
                <a:extLst>
                  <a:ext uri="{FF2B5EF4-FFF2-40B4-BE49-F238E27FC236}">
                    <a16:creationId xmlns:a16="http://schemas.microsoft.com/office/drawing/2014/main" id="{499AE373-741F-45E1-928A-7B5A9B27C3E4}"/>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6" name="Group 61">
              <a:extLst>
                <a:ext uri="{FF2B5EF4-FFF2-40B4-BE49-F238E27FC236}">
                  <a16:creationId xmlns:a16="http://schemas.microsoft.com/office/drawing/2014/main" id="{82D439C9-65EA-49BE-864F-D5DA5342B05E}"/>
                </a:ext>
              </a:extLst>
            </p:cNvPr>
            <p:cNvGrpSpPr>
              <a:grpSpLocks/>
            </p:cNvGrpSpPr>
            <p:nvPr/>
          </p:nvGrpSpPr>
          <p:grpSpPr bwMode="auto">
            <a:xfrm>
              <a:off x="5232" y="2784"/>
              <a:ext cx="96" cy="144"/>
              <a:chOff x="4320" y="1728"/>
              <a:chExt cx="96" cy="144"/>
            </a:xfrm>
          </p:grpSpPr>
          <p:sp>
            <p:nvSpPr>
              <p:cNvPr id="147" name="Line 62">
                <a:extLst>
                  <a:ext uri="{FF2B5EF4-FFF2-40B4-BE49-F238E27FC236}">
                    <a16:creationId xmlns:a16="http://schemas.microsoft.com/office/drawing/2014/main" id="{43CFCBD9-73F7-454A-A2ED-243054638D75}"/>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8" name="Oval 63">
                <a:extLst>
                  <a:ext uri="{FF2B5EF4-FFF2-40B4-BE49-F238E27FC236}">
                    <a16:creationId xmlns:a16="http://schemas.microsoft.com/office/drawing/2014/main" id="{9C892D21-3D91-4271-BC72-3E22076E7A2E}"/>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49" name="Line 64">
                <a:extLst>
                  <a:ext uri="{FF2B5EF4-FFF2-40B4-BE49-F238E27FC236}">
                    <a16:creationId xmlns:a16="http://schemas.microsoft.com/office/drawing/2014/main" id="{2F2985C0-D790-40FF-9E5E-161B19324A52}"/>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7" name="Group 65">
              <a:extLst>
                <a:ext uri="{FF2B5EF4-FFF2-40B4-BE49-F238E27FC236}">
                  <a16:creationId xmlns:a16="http://schemas.microsoft.com/office/drawing/2014/main" id="{282F2CFE-C477-4B32-82E9-504AFED26B93}"/>
                </a:ext>
              </a:extLst>
            </p:cNvPr>
            <p:cNvGrpSpPr>
              <a:grpSpLocks/>
            </p:cNvGrpSpPr>
            <p:nvPr/>
          </p:nvGrpSpPr>
          <p:grpSpPr bwMode="auto">
            <a:xfrm>
              <a:off x="4656" y="2256"/>
              <a:ext cx="96" cy="144"/>
              <a:chOff x="4320" y="1728"/>
              <a:chExt cx="96" cy="144"/>
            </a:xfrm>
          </p:grpSpPr>
          <p:sp>
            <p:nvSpPr>
              <p:cNvPr id="144" name="Line 66">
                <a:extLst>
                  <a:ext uri="{FF2B5EF4-FFF2-40B4-BE49-F238E27FC236}">
                    <a16:creationId xmlns:a16="http://schemas.microsoft.com/office/drawing/2014/main" id="{2B1A1B25-D615-42D3-88F5-837C6B148E0E}"/>
                  </a:ext>
                </a:extLst>
              </p:cNvPr>
              <p:cNvSpPr>
                <a:spLocks noChangeShapeType="1"/>
              </p:cNvSpPr>
              <p:nvPr/>
            </p:nvSpPr>
            <p:spPr bwMode="auto">
              <a:xfrm>
                <a:off x="4368" y="1776"/>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5" name="Oval 67">
                <a:extLst>
                  <a:ext uri="{FF2B5EF4-FFF2-40B4-BE49-F238E27FC236}">
                    <a16:creationId xmlns:a16="http://schemas.microsoft.com/office/drawing/2014/main" id="{B149EEFF-B133-470D-B745-909063DF643F}"/>
                  </a:ext>
                </a:extLst>
              </p:cNvPr>
              <p:cNvSpPr>
                <a:spLocks noChangeArrowheads="1"/>
              </p:cNvSpPr>
              <p:nvPr/>
            </p:nvSpPr>
            <p:spPr bwMode="auto">
              <a:xfrm>
                <a:off x="4320" y="1728"/>
                <a:ext cx="96" cy="48"/>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fr-FR" altLang="fr-FR"/>
              </a:p>
            </p:txBody>
          </p:sp>
          <p:sp>
            <p:nvSpPr>
              <p:cNvPr id="146" name="Line 68">
                <a:extLst>
                  <a:ext uri="{FF2B5EF4-FFF2-40B4-BE49-F238E27FC236}">
                    <a16:creationId xmlns:a16="http://schemas.microsoft.com/office/drawing/2014/main" id="{6BD54E4C-926E-497A-9436-E8DB1AEA2F8F}"/>
                  </a:ext>
                </a:extLst>
              </p:cNvPr>
              <p:cNvSpPr>
                <a:spLocks noChangeShapeType="1"/>
              </p:cNvSpPr>
              <p:nvPr/>
            </p:nvSpPr>
            <p:spPr bwMode="auto">
              <a:xfrm flipV="1">
                <a:off x="4368" y="1776"/>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8" name="Group 73">
              <a:extLst>
                <a:ext uri="{FF2B5EF4-FFF2-40B4-BE49-F238E27FC236}">
                  <a16:creationId xmlns:a16="http://schemas.microsoft.com/office/drawing/2014/main" id="{9F2DDAC1-57A4-4326-B2BC-F46C1171CC70}"/>
                </a:ext>
              </a:extLst>
            </p:cNvPr>
            <p:cNvGrpSpPr>
              <a:grpSpLocks/>
            </p:cNvGrpSpPr>
            <p:nvPr/>
          </p:nvGrpSpPr>
          <p:grpSpPr bwMode="auto">
            <a:xfrm>
              <a:off x="4944" y="2544"/>
              <a:ext cx="48" cy="96"/>
              <a:chOff x="4560" y="1872"/>
              <a:chExt cx="48" cy="96"/>
            </a:xfrm>
          </p:grpSpPr>
          <p:sp>
            <p:nvSpPr>
              <p:cNvPr id="142" name="Line 70">
                <a:extLst>
                  <a:ext uri="{FF2B5EF4-FFF2-40B4-BE49-F238E27FC236}">
                    <a16:creationId xmlns:a16="http://schemas.microsoft.com/office/drawing/2014/main" id="{7BEBF335-A86F-44B6-B2AA-E92CD76EC1D5}"/>
                  </a:ext>
                </a:extLst>
              </p:cNvPr>
              <p:cNvSpPr>
                <a:spLocks noChangeShapeType="1"/>
              </p:cNvSpPr>
              <p:nvPr/>
            </p:nvSpPr>
            <p:spPr bwMode="auto">
              <a:xfrm>
                <a:off x="4560" y="1872"/>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3" name="Line 72">
                <a:extLst>
                  <a:ext uri="{FF2B5EF4-FFF2-40B4-BE49-F238E27FC236}">
                    <a16:creationId xmlns:a16="http://schemas.microsoft.com/office/drawing/2014/main" id="{61B71741-B1B2-4696-8DCC-21FD422B0346}"/>
                  </a:ext>
                </a:extLst>
              </p:cNvPr>
              <p:cNvSpPr>
                <a:spLocks noChangeShapeType="1"/>
              </p:cNvSpPr>
              <p:nvPr/>
            </p:nvSpPr>
            <p:spPr bwMode="auto">
              <a:xfrm flipV="1">
                <a:off x="4560" y="1872"/>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39" name="Group 74">
              <a:extLst>
                <a:ext uri="{FF2B5EF4-FFF2-40B4-BE49-F238E27FC236}">
                  <a16:creationId xmlns:a16="http://schemas.microsoft.com/office/drawing/2014/main" id="{FEDD6221-9CCB-4630-B8D1-EC85E65F4302}"/>
                </a:ext>
              </a:extLst>
            </p:cNvPr>
            <p:cNvGrpSpPr>
              <a:grpSpLocks/>
            </p:cNvGrpSpPr>
            <p:nvPr/>
          </p:nvGrpSpPr>
          <p:grpSpPr bwMode="auto">
            <a:xfrm>
              <a:off x="4848" y="2304"/>
              <a:ext cx="48" cy="144"/>
              <a:chOff x="4560" y="1872"/>
              <a:chExt cx="48" cy="96"/>
            </a:xfrm>
          </p:grpSpPr>
          <p:sp>
            <p:nvSpPr>
              <p:cNvPr id="140" name="Line 75">
                <a:extLst>
                  <a:ext uri="{FF2B5EF4-FFF2-40B4-BE49-F238E27FC236}">
                    <a16:creationId xmlns:a16="http://schemas.microsoft.com/office/drawing/2014/main" id="{81779FA0-43D6-4965-B019-13A982B50D1D}"/>
                  </a:ext>
                </a:extLst>
              </p:cNvPr>
              <p:cNvSpPr>
                <a:spLocks noChangeShapeType="1"/>
              </p:cNvSpPr>
              <p:nvPr/>
            </p:nvSpPr>
            <p:spPr bwMode="auto">
              <a:xfrm>
                <a:off x="4560" y="1872"/>
                <a:ext cx="0" cy="9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1" name="Line 76">
                <a:extLst>
                  <a:ext uri="{FF2B5EF4-FFF2-40B4-BE49-F238E27FC236}">
                    <a16:creationId xmlns:a16="http://schemas.microsoft.com/office/drawing/2014/main" id="{B5A70591-F2D7-475B-A115-7F5778C3E255}"/>
                  </a:ext>
                </a:extLst>
              </p:cNvPr>
              <p:cNvSpPr>
                <a:spLocks noChangeShapeType="1"/>
              </p:cNvSpPr>
              <p:nvPr/>
            </p:nvSpPr>
            <p:spPr bwMode="auto">
              <a:xfrm flipV="1">
                <a:off x="4560" y="1872"/>
                <a:ext cx="48" cy="48"/>
              </a:xfrm>
              <a:prstGeom prst="line">
                <a:avLst/>
              </a:prstGeom>
              <a:noFill/>
              <a:ln w="952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Tree>
    <p:extLst>
      <p:ext uri="{BB962C8B-B14F-4D97-AF65-F5344CB8AC3E}">
        <p14:creationId xmlns:p14="http://schemas.microsoft.com/office/powerpoint/2010/main" val="278114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160482"/>
            <a:ext cx="10515600" cy="1091387"/>
          </a:xfrm>
        </p:spPr>
        <p:txBody>
          <a:bodyPr>
            <a:normAutofit/>
          </a:bodyPr>
          <a:lstStyle/>
          <a:p>
            <a:r>
              <a:rPr lang="fr-FR" sz="3600" dirty="0">
                <a:solidFill>
                  <a:schemeClr val="bg1"/>
                </a:solidFill>
                <a:highlight>
                  <a:srgbClr val="008080"/>
                </a:highlight>
                <a:latin typeface="+mn-lt"/>
              </a:rPr>
              <a:t>Processus naturels et biodiversité forestière</a:t>
            </a:r>
          </a:p>
        </p:txBody>
      </p:sp>
      <p:sp>
        <p:nvSpPr>
          <p:cNvPr id="5" name="Titre 1">
            <a:extLst>
              <a:ext uri="{FF2B5EF4-FFF2-40B4-BE49-F238E27FC236}">
                <a16:creationId xmlns:a16="http://schemas.microsoft.com/office/drawing/2014/main" id="{CF3D2BFD-F559-4012-B03C-2FF6ED4214E5}"/>
              </a:ext>
            </a:extLst>
          </p:cNvPr>
          <p:cNvSpPr txBox="1">
            <a:spLocks/>
          </p:cNvSpPr>
          <p:nvPr/>
        </p:nvSpPr>
        <p:spPr>
          <a:xfrm>
            <a:off x="7981092" y="1602362"/>
            <a:ext cx="2649679" cy="646332"/>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fr-FR" sz="2000" b="1" cap="none" dirty="0">
                <a:solidFill>
                  <a:schemeClr val="tx1"/>
                </a:solidFill>
                <a:sym typeface="Wingdings 2" panose="05020102010507070707" pitchFamily="18" charset="2"/>
              </a:rPr>
              <a:t> </a:t>
            </a:r>
            <a:r>
              <a:rPr lang="fr-FR" sz="2000" b="1" cap="none" dirty="0">
                <a:solidFill>
                  <a:schemeClr val="tx1"/>
                </a:solidFill>
              </a:rPr>
              <a:t>Diversité génétique</a:t>
            </a:r>
          </a:p>
        </p:txBody>
      </p:sp>
      <p:sp>
        <p:nvSpPr>
          <p:cNvPr id="8" name="Titre 1">
            <a:extLst>
              <a:ext uri="{FF2B5EF4-FFF2-40B4-BE49-F238E27FC236}">
                <a16:creationId xmlns:a16="http://schemas.microsoft.com/office/drawing/2014/main" id="{67568379-4A18-46FA-8DA5-67D67725BCF9}"/>
              </a:ext>
            </a:extLst>
          </p:cNvPr>
          <p:cNvSpPr txBox="1">
            <a:spLocks/>
          </p:cNvSpPr>
          <p:nvPr/>
        </p:nvSpPr>
        <p:spPr>
          <a:xfrm>
            <a:off x="1760651" y="4593013"/>
            <a:ext cx="2395318" cy="1491591"/>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fr-FR" sz="2000" b="1" cap="none" dirty="0">
                <a:solidFill>
                  <a:schemeClr val="tx1"/>
                </a:solidFill>
                <a:sym typeface="Wingdings 2" panose="05020102010507070707" pitchFamily="18" charset="2"/>
              </a:rPr>
              <a:t> </a:t>
            </a:r>
            <a:r>
              <a:rPr lang="fr-FR" sz="2000" b="1" cap="none" dirty="0">
                <a:solidFill>
                  <a:schemeClr val="tx1"/>
                </a:solidFill>
              </a:rPr>
              <a:t>Diversité en matière d’espèces de faune et flore, un équilibre nécessaire entre les espèces</a:t>
            </a:r>
          </a:p>
        </p:txBody>
      </p:sp>
      <p:sp>
        <p:nvSpPr>
          <p:cNvPr id="9" name="Titre 1">
            <a:extLst>
              <a:ext uri="{FF2B5EF4-FFF2-40B4-BE49-F238E27FC236}">
                <a16:creationId xmlns:a16="http://schemas.microsoft.com/office/drawing/2014/main" id="{D914932C-30ED-4FAA-AA35-8A70D0E152BB}"/>
              </a:ext>
            </a:extLst>
          </p:cNvPr>
          <p:cNvSpPr txBox="1">
            <a:spLocks/>
          </p:cNvSpPr>
          <p:nvPr/>
        </p:nvSpPr>
        <p:spPr>
          <a:xfrm>
            <a:off x="1522733" y="2584259"/>
            <a:ext cx="1919069" cy="646332"/>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fr-FR" sz="2000" b="1" cap="none" dirty="0">
                <a:solidFill>
                  <a:schemeClr val="tx1"/>
                </a:solidFill>
                <a:sym typeface="Wingdings 2" panose="05020102010507070707" pitchFamily="18" charset="2"/>
              </a:rPr>
              <a:t> </a:t>
            </a:r>
            <a:r>
              <a:rPr lang="fr-FR" sz="2000" b="1" cap="none" dirty="0">
                <a:solidFill>
                  <a:schemeClr val="tx1"/>
                </a:solidFill>
              </a:rPr>
              <a:t>Diversité des milieux naturels et des habitats</a:t>
            </a:r>
          </a:p>
        </p:txBody>
      </p:sp>
      <p:sp>
        <p:nvSpPr>
          <p:cNvPr id="10" name="Titre 1">
            <a:extLst>
              <a:ext uri="{FF2B5EF4-FFF2-40B4-BE49-F238E27FC236}">
                <a16:creationId xmlns:a16="http://schemas.microsoft.com/office/drawing/2014/main" id="{8043D0DA-1B98-493D-8C0A-B6D6748AEA4D}"/>
              </a:ext>
            </a:extLst>
          </p:cNvPr>
          <p:cNvSpPr txBox="1">
            <a:spLocks/>
          </p:cNvSpPr>
          <p:nvPr/>
        </p:nvSpPr>
        <p:spPr>
          <a:xfrm>
            <a:off x="2047863" y="1207886"/>
            <a:ext cx="2649679" cy="848680"/>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fr-FR" sz="2000" b="1" cap="none" dirty="0">
                <a:solidFill>
                  <a:schemeClr val="tx1"/>
                </a:solidFill>
                <a:sym typeface="Wingdings 2" panose="05020102010507070707" pitchFamily="18" charset="2"/>
              </a:rPr>
              <a:t> </a:t>
            </a:r>
            <a:r>
              <a:rPr lang="fr-FR" sz="2000" b="1" cap="none" dirty="0">
                <a:solidFill>
                  <a:schemeClr val="tx1"/>
                </a:solidFill>
              </a:rPr>
              <a:t>Diversité des essences</a:t>
            </a:r>
          </a:p>
        </p:txBody>
      </p:sp>
      <p:grpSp>
        <p:nvGrpSpPr>
          <p:cNvPr id="11" name="Groupe 10">
            <a:extLst>
              <a:ext uri="{FF2B5EF4-FFF2-40B4-BE49-F238E27FC236}">
                <a16:creationId xmlns:a16="http://schemas.microsoft.com/office/drawing/2014/main" id="{C40ED598-D370-489D-8F08-D8E6CD5282F0}"/>
              </a:ext>
            </a:extLst>
          </p:cNvPr>
          <p:cNvGrpSpPr/>
          <p:nvPr/>
        </p:nvGrpSpPr>
        <p:grpSpPr>
          <a:xfrm>
            <a:off x="3604247" y="1594392"/>
            <a:ext cx="4520147" cy="4011739"/>
            <a:chOff x="2282152" y="2214335"/>
            <a:chExt cx="6061916" cy="4614472"/>
          </a:xfrm>
        </p:grpSpPr>
        <p:pic>
          <p:nvPicPr>
            <p:cNvPr id="12" name="Image 11">
              <a:extLst>
                <a:ext uri="{FF2B5EF4-FFF2-40B4-BE49-F238E27FC236}">
                  <a16:creationId xmlns:a16="http://schemas.microsoft.com/office/drawing/2014/main" id="{DDBEE1E8-F59D-4AF3-866C-EA599725FA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3675" y="5208512"/>
              <a:ext cx="2160393" cy="1620295"/>
            </a:xfrm>
            <a:prstGeom prst="rect">
              <a:avLst/>
            </a:prstGeom>
          </p:spPr>
        </p:pic>
        <p:pic>
          <p:nvPicPr>
            <p:cNvPr id="13" name="Picture 10">
              <a:extLst>
                <a:ext uri="{FF2B5EF4-FFF2-40B4-BE49-F238E27FC236}">
                  <a16:creationId xmlns:a16="http://schemas.microsoft.com/office/drawing/2014/main" id="{4416F218-1AE9-4561-B84B-0DFF32F1AD3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6337785" y="3601436"/>
              <a:ext cx="1652825" cy="180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Image 13">
              <a:extLst>
                <a:ext uri="{FF2B5EF4-FFF2-40B4-BE49-F238E27FC236}">
                  <a16:creationId xmlns:a16="http://schemas.microsoft.com/office/drawing/2014/main" id="{FFC63DF1-8631-4ABB-BB43-33C202104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954" y="2360328"/>
              <a:ext cx="3679902" cy="2242214"/>
            </a:xfrm>
            <a:prstGeom prst="rect">
              <a:avLst/>
            </a:prstGeom>
          </p:spPr>
        </p:pic>
        <p:pic>
          <p:nvPicPr>
            <p:cNvPr id="15" name="Image 14">
              <a:extLst>
                <a:ext uri="{FF2B5EF4-FFF2-40B4-BE49-F238E27FC236}">
                  <a16:creationId xmlns:a16="http://schemas.microsoft.com/office/drawing/2014/main" id="{E637ADD0-C3FC-42ED-9300-BBE5C5BC2E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2152" y="4313062"/>
              <a:ext cx="2086547" cy="1341648"/>
            </a:xfrm>
            <a:prstGeom prst="rect">
              <a:avLst/>
            </a:prstGeom>
          </p:spPr>
        </p:pic>
        <p:pic>
          <p:nvPicPr>
            <p:cNvPr id="16" name="Picture 30" descr="rbi ronce auberive 4">
              <a:extLst>
                <a:ext uri="{FF2B5EF4-FFF2-40B4-BE49-F238E27FC236}">
                  <a16:creationId xmlns:a16="http://schemas.microsoft.com/office/drawing/2014/main" id="{C3460686-6520-4BDC-A6BC-39E41506963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1078" y="4606701"/>
              <a:ext cx="274058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a:extLst>
                <a:ext uri="{FF2B5EF4-FFF2-40B4-BE49-F238E27FC236}">
                  <a16:creationId xmlns:a16="http://schemas.microsoft.com/office/drawing/2014/main" id="{8CF548D4-73A0-4C7A-A545-8A335BA12A4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t="19838"/>
            <a:stretch>
              <a:fillRect/>
            </a:stretch>
          </p:blipFill>
          <p:spPr bwMode="auto">
            <a:xfrm>
              <a:off x="5132520" y="2214335"/>
              <a:ext cx="2410530" cy="1449380"/>
            </a:xfrm>
            <a:prstGeom prst="rect">
              <a:avLst/>
            </a:prstGeom>
            <a:noFill/>
            <a:ln>
              <a:noFill/>
            </a:ln>
            <a:effectLst/>
            <a:extLst>
              <a:ext uri="{909E8E84-426E-40DD-AFC4-6F175D3DCCD1}">
                <a14:hiddenFill xmlns:a14="http://schemas.microsoft.com/office/drawing/2010/main">
                  <a:blipFill dpi="0" rotWithShape="0">
                    <a:blip/>
                    <a:srcRect t="1983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Image 17">
              <a:extLst>
                <a:ext uri="{FF2B5EF4-FFF2-40B4-BE49-F238E27FC236}">
                  <a16:creationId xmlns:a16="http://schemas.microsoft.com/office/drawing/2014/main" id="{4289F3CD-1AD6-4311-B61C-EEB2540338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95556" y="5405005"/>
              <a:ext cx="1008457" cy="1343621"/>
            </a:xfrm>
            <a:prstGeom prst="rect">
              <a:avLst/>
            </a:prstGeom>
          </p:spPr>
        </p:pic>
      </p:grpSp>
      <p:sp>
        <p:nvSpPr>
          <p:cNvPr id="19" name="Rectangle 18">
            <a:extLst>
              <a:ext uri="{FF2B5EF4-FFF2-40B4-BE49-F238E27FC236}">
                <a16:creationId xmlns:a16="http://schemas.microsoft.com/office/drawing/2014/main" id="{A504C12D-8A99-4068-94EE-DA2F3EA21CA6}"/>
              </a:ext>
            </a:extLst>
          </p:cNvPr>
          <p:cNvSpPr/>
          <p:nvPr/>
        </p:nvSpPr>
        <p:spPr>
          <a:xfrm>
            <a:off x="8376076" y="2920203"/>
            <a:ext cx="3286556" cy="2554545"/>
          </a:xfrm>
          <a:prstGeom prst="rect">
            <a:avLst/>
          </a:prstGeom>
        </p:spPr>
        <p:txBody>
          <a:bodyPr wrap="square">
            <a:spAutoFit/>
          </a:bodyPr>
          <a:lstStyle/>
          <a:p>
            <a:r>
              <a:rPr lang="fr-FR" sz="2000" b="1" dirty="0">
                <a:sym typeface="Wingdings 2" panose="05020102010507070707" pitchFamily="18" charset="2"/>
              </a:rPr>
              <a:t> </a:t>
            </a:r>
            <a:r>
              <a:rPr lang="fr-FR" sz="2000" b="1" dirty="0"/>
              <a:t>Diversité des modes de sylviculture : une gestion différenciée des espaces avec des zones affectées à la production de bois aux modes de sylviculture variés </a:t>
            </a:r>
          </a:p>
          <a:p>
            <a:r>
              <a:rPr lang="fr-FR" sz="2000" b="1" dirty="0"/>
              <a:t>et d’autres laissés en évolution naturelle</a:t>
            </a:r>
            <a:endParaRPr lang="fr-FR" sz="2000" dirty="0"/>
          </a:p>
        </p:txBody>
      </p:sp>
    </p:spTree>
    <p:extLst>
      <p:ext uri="{BB962C8B-B14F-4D97-AF65-F5344CB8AC3E}">
        <p14:creationId xmlns:p14="http://schemas.microsoft.com/office/powerpoint/2010/main" val="429164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698FBD2-DF94-454D-85BF-C7110E763022}"/>
              </a:ext>
            </a:extLst>
          </p:cNvPr>
          <p:cNvSpPr/>
          <p:nvPr/>
        </p:nvSpPr>
        <p:spPr>
          <a:xfrm>
            <a:off x="0" y="5758543"/>
            <a:ext cx="12192000" cy="1230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useBgFill="1">
        <p:nvSpPr>
          <p:cNvPr id="25" name="Rectangle 22">
            <a:extLst>
              <a:ext uri="{FF2B5EF4-FFF2-40B4-BE49-F238E27FC236}">
                <a16:creationId xmlns:a16="http://schemas.microsoft.com/office/drawing/2014/main" id="{2705E2BE-5F47-4B94-B624-7B4D1404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descr="Une image contenant arbre, herbe, extérieur, plante&#10;&#10;Description générée automatiquement">
            <a:extLst>
              <a:ext uri="{FF2B5EF4-FFF2-40B4-BE49-F238E27FC236}">
                <a16:creationId xmlns:a16="http://schemas.microsoft.com/office/drawing/2014/main" id="{F5AEA68B-B4D2-4EDF-B74B-1E9BEF5F2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044" y="515985"/>
            <a:ext cx="4570678" cy="4128360"/>
          </a:xfrm>
          <a:prstGeom prst="rect">
            <a:avLst/>
          </a:prstGeom>
        </p:spPr>
      </p:pic>
      <p:pic>
        <p:nvPicPr>
          <p:cNvPr id="14" name="Image 13" descr="Une image contenant arbre, extérieur, plante, forêt&#10;&#10;Description générée automatiquement">
            <a:extLst>
              <a:ext uri="{FF2B5EF4-FFF2-40B4-BE49-F238E27FC236}">
                <a16:creationId xmlns:a16="http://schemas.microsoft.com/office/drawing/2014/main" id="{5DCAF9B9-58E9-4B41-8EA1-C0C164998C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4968251" y="503111"/>
            <a:ext cx="2249424" cy="4141235"/>
          </a:xfrm>
          <a:prstGeom prst="rect">
            <a:avLst/>
          </a:prstGeom>
        </p:spPr>
      </p:pic>
      <p:pic>
        <p:nvPicPr>
          <p:cNvPr id="16" name="Image 15" descr="Une image contenant arbre, extérieur, plante, terrain&#10;&#10;Description générée automatiquement">
            <a:extLst>
              <a:ext uri="{FF2B5EF4-FFF2-40B4-BE49-F238E27FC236}">
                <a16:creationId xmlns:a16="http://schemas.microsoft.com/office/drawing/2014/main" id="{8BBB537E-F8FF-40F5-B13C-8EB9B59170E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3"/>
          <a:stretch/>
        </p:blipFill>
        <p:spPr>
          <a:xfrm>
            <a:off x="7295204" y="515987"/>
            <a:ext cx="4565343" cy="2023111"/>
          </a:xfrm>
          <a:prstGeom prst="rect">
            <a:avLst/>
          </a:prstGeom>
        </p:spPr>
      </p:pic>
      <p:pic>
        <p:nvPicPr>
          <p:cNvPr id="10" name="Image 9" descr="Une image contenant arbre, extérieur, plante, gommier&#10;&#10;Description générée automatiquement">
            <a:extLst>
              <a:ext uri="{FF2B5EF4-FFF2-40B4-BE49-F238E27FC236}">
                <a16:creationId xmlns:a16="http://schemas.microsoft.com/office/drawing/2014/main" id="{F5E1B9D8-9B9B-4814-847E-D8870B44A7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3"/>
          <a:stretch/>
        </p:blipFill>
        <p:spPr>
          <a:xfrm>
            <a:off x="320044" y="4736106"/>
            <a:ext cx="2249424" cy="1760648"/>
          </a:xfrm>
          <a:prstGeom prst="rect">
            <a:avLst/>
          </a:prstGeom>
        </p:spPr>
      </p:pic>
      <p:pic>
        <p:nvPicPr>
          <p:cNvPr id="8" name="Image 7" descr="Une image contenant arbre, extérieur, plante&#10;&#10;Description générée automatiquement">
            <a:extLst>
              <a:ext uri="{FF2B5EF4-FFF2-40B4-BE49-F238E27FC236}">
                <a16:creationId xmlns:a16="http://schemas.microsoft.com/office/drawing/2014/main" id="{9B9A0963-A217-42F7-9CC3-5B157919D8B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3"/>
          <a:stretch/>
        </p:blipFill>
        <p:spPr>
          <a:xfrm>
            <a:off x="7287920" y="2613394"/>
            <a:ext cx="4572626" cy="3883354"/>
          </a:xfrm>
          <a:prstGeom prst="rect">
            <a:avLst/>
          </a:prstGeom>
        </p:spPr>
      </p:pic>
      <p:sp>
        <p:nvSpPr>
          <p:cNvPr id="11" name="Titre 1">
            <a:extLst>
              <a:ext uri="{FF2B5EF4-FFF2-40B4-BE49-F238E27FC236}">
                <a16:creationId xmlns:a16="http://schemas.microsoft.com/office/drawing/2014/main" id="{AA706911-5412-47D4-A584-DA7CB9825A8A}"/>
              </a:ext>
            </a:extLst>
          </p:cNvPr>
          <p:cNvSpPr>
            <a:spLocks noGrp="1"/>
          </p:cNvSpPr>
          <p:nvPr>
            <p:ph type="title"/>
          </p:nvPr>
        </p:nvSpPr>
        <p:spPr>
          <a:xfrm>
            <a:off x="320044" y="-173213"/>
            <a:ext cx="10515600" cy="1091387"/>
          </a:xfrm>
        </p:spPr>
        <p:txBody>
          <a:bodyPr>
            <a:normAutofit/>
          </a:bodyPr>
          <a:lstStyle/>
          <a:p>
            <a:r>
              <a:rPr lang="fr-FR" sz="3600" dirty="0">
                <a:solidFill>
                  <a:schemeClr val="bg1"/>
                </a:solidFill>
                <a:highlight>
                  <a:srgbClr val="008080"/>
                </a:highlight>
                <a:latin typeface="+mn-lt"/>
              </a:rPr>
              <a:t>Diversité des forêts françaises </a:t>
            </a:r>
          </a:p>
        </p:txBody>
      </p:sp>
      <p:sp>
        <p:nvSpPr>
          <p:cNvPr id="13" name="Dodécagone 12">
            <a:extLst>
              <a:ext uri="{FF2B5EF4-FFF2-40B4-BE49-F238E27FC236}">
                <a16:creationId xmlns:a16="http://schemas.microsoft.com/office/drawing/2014/main" id="{B06C2AEA-5ADE-4DF8-BAF0-B44D1F6B10D1}"/>
              </a:ext>
            </a:extLst>
          </p:cNvPr>
          <p:cNvSpPr/>
          <p:nvPr/>
        </p:nvSpPr>
        <p:spPr>
          <a:xfrm>
            <a:off x="4492295" y="4268266"/>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a:t>
            </a:r>
          </a:p>
        </p:txBody>
      </p:sp>
      <p:sp>
        <p:nvSpPr>
          <p:cNvPr id="17" name="Dodécagone 16">
            <a:extLst>
              <a:ext uri="{FF2B5EF4-FFF2-40B4-BE49-F238E27FC236}">
                <a16:creationId xmlns:a16="http://schemas.microsoft.com/office/drawing/2014/main" id="{1E8214A1-E390-4FBD-BEE6-249D2B42980A}"/>
              </a:ext>
            </a:extLst>
          </p:cNvPr>
          <p:cNvSpPr/>
          <p:nvPr/>
        </p:nvSpPr>
        <p:spPr>
          <a:xfrm>
            <a:off x="4510465" y="4278139"/>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a:t>
            </a:r>
          </a:p>
        </p:txBody>
      </p:sp>
      <p:sp>
        <p:nvSpPr>
          <p:cNvPr id="19" name="Dodécagone 18">
            <a:extLst>
              <a:ext uri="{FF2B5EF4-FFF2-40B4-BE49-F238E27FC236}">
                <a16:creationId xmlns:a16="http://schemas.microsoft.com/office/drawing/2014/main" id="{AB0C6A6B-1E85-4861-A776-53D24983AD5A}"/>
              </a:ext>
            </a:extLst>
          </p:cNvPr>
          <p:cNvSpPr/>
          <p:nvPr/>
        </p:nvSpPr>
        <p:spPr>
          <a:xfrm>
            <a:off x="2216445" y="6128205"/>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4</a:t>
            </a:r>
          </a:p>
        </p:txBody>
      </p:sp>
      <p:sp>
        <p:nvSpPr>
          <p:cNvPr id="20" name="Dodécagone 19">
            <a:extLst>
              <a:ext uri="{FF2B5EF4-FFF2-40B4-BE49-F238E27FC236}">
                <a16:creationId xmlns:a16="http://schemas.microsoft.com/office/drawing/2014/main" id="{1DF710C5-2E1A-442E-9BBB-2D59641FB936}"/>
              </a:ext>
            </a:extLst>
          </p:cNvPr>
          <p:cNvSpPr/>
          <p:nvPr/>
        </p:nvSpPr>
        <p:spPr>
          <a:xfrm>
            <a:off x="11472064" y="2181066"/>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3</a:t>
            </a:r>
          </a:p>
        </p:txBody>
      </p:sp>
      <p:sp>
        <p:nvSpPr>
          <p:cNvPr id="21" name="Dodécagone 20">
            <a:extLst>
              <a:ext uri="{FF2B5EF4-FFF2-40B4-BE49-F238E27FC236}">
                <a16:creationId xmlns:a16="http://schemas.microsoft.com/office/drawing/2014/main" id="{673458E2-FBBE-4BA1-817D-124ADE84CCC8}"/>
              </a:ext>
            </a:extLst>
          </p:cNvPr>
          <p:cNvSpPr/>
          <p:nvPr/>
        </p:nvSpPr>
        <p:spPr>
          <a:xfrm>
            <a:off x="11493837" y="6120478"/>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6</a:t>
            </a:r>
          </a:p>
        </p:txBody>
      </p:sp>
      <p:sp>
        <p:nvSpPr>
          <p:cNvPr id="23" name="Dodécagone 22">
            <a:extLst>
              <a:ext uri="{FF2B5EF4-FFF2-40B4-BE49-F238E27FC236}">
                <a16:creationId xmlns:a16="http://schemas.microsoft.com/office/drawing/2014/main" id="{89A64F4F-CBE3-4455-BC33-34518574BD6B}"/>
              </a:ext>
            </a:extLst>
          </p:cNvPr>
          <p:cNvSpPr/>
          <p:nvPr/>
        </p:nvSpPr>
        <p:spPr>
          <a:xfrm>
            <a:off x="6829031" y="4290978"/>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a:t>
            </a:r>
          </a:p>
        </p:txBody>
      </p:sp>
      <p:pic>
        <p:nvPicPr>
          <p:cNvPr id="26" name="Image 25" descr="Une image contenant extérieur, ciel, arbre, herbe&#10;&#10;Description générée automatiquement">
            <a:extLst>
              <a:ext uri="{FF2B5EF4-FFF2-40B4-BE49-F238E27FC236}">
                <a16:creationId xmlns:a16="http://schemas.microsoft.com/office/drawing/2014/main" id="{E511D5ED-8378-4EA7-8795-4A5635EC3E7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29065" y="4737387"/>
            <a:ext cx="4572567" cy="1760642"/>
          </a:xfrm>
          <a:prstGeom prst="rect">
            <a:avLst/>
          </a:prstGeom>
        </p:spPr>
      </p:pic>
      <p:sp>
        <p:nvSpPr>
          <p:cNvPr id="27" name="Dodécagone 26">
            <a:extLst>
              <a:ext uri="{FF2B5EF4-FFF2-40B4-BE49-F238E27FC236}">
                <a16:creationId xmlns:a16="http://schemas.microsoft.com/office/drawing/2014/main" id="{7B034E4F-8DAF-4F24-A9C7-06E4C7E75001}"/>
              </a:ext>
            </a:extLst>
          </p:cNvPr>
          <p:cNvSpPr/>
          <p:nvPr/>
        </p:nvSpPr>
        <p:spPr>
          <a:xfrm>
            <a:off x="6831210" y="6065650"/>
            <a:ext cx="289033" cy="289239"/>
          </a:xfrm>
          <a:prstGeom prst="dodec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5</a:t>
            </a:r>
          </a:p>
        </p:txBody>
      </p:sp>
    </p:spTree>
    <p:extLst>
      <p:ext uri="{BB962C8B-B14F-4D97-AF65-F5344CB8AC3E}">
        <p14:creationId xmlns:p14="http://schemas.microsoft.com/office/powerpoint/2010/main" val="4290171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160482"/>
            <a:ext cx="10515600" cy="1091387"/>
          </a:xfrm>
        </p:spPr>
        <p:txBody>
          <a:bodyPr>
            <a:normAutofit/>
          </a:bodyPr>
          <a:lstStyle/>
          <a:p>
            <a:r>
              <a:rPr lang="fr-FR" sz="3600" dirty="0">
                <a:solidFill>
                  <a:schemeClr val="bg1"/>
                </a:solidFill>
                <a:highlight>
                  <a:srgbClr val="008080"/>
                </a:highlight>
                <a:latin typeface="+mn-lt"/>
              </a:rPr>
              <a:t>Les expérimentations en cours</a:t>
            </a:r>
          </a:p>
        </p:txBody>
      </p:sp>
      <p:sp>
        <p:nvSpPr>
          <p:cNvPr id="5" name="Rectangle 4">
            <a:extLst>
              <a:ext uri="{FF2B5EF4-FFF2-40B4-BE49-F238E27FC236}">
                <a16:creationId xmlns:a16="http://schemas.microsoft.com/office/drawing/2014/main" id="{C7FD7F16-2BDA-40AC-8808-57B1A356CB31}"/>
              </a:ext>
            </a:extLst>
          </p:cNvPr>
          <p:cNvSpPr/>
          <p:nvPr/>
        </p:nvSpPr>
        <p:spPr>
          <a:xfrm>
            <a:off x="9162022" y="2153632"/>
            <a:ext cx="2881327" cy="492443"/>
          </a:xfrm>
          <a:prstGeom prst="rect">
            <a:avLst/>
          </a:prstGeom>
        </p:spPr>
        <p:txBody>
          <a:bodyPr wrap="square">
            <a:spAutoFit/>
          </a:bodyPr>
          <a:lstStyle/>
          <a:p>
            <a:r>
              <a:rPr lang="fr-FR" sz="2600" b="1" dirty="0">
                <a:solidFill>
                  <a:srgbClr val="008080"/>
                </a:solidFill>
              </a:rPr>
              <a:t>LES ILOTS D’AVENIR</a:t>
            </a:r>
          </a:p>
        </p:txBody>
      </p:sp>
      <p:sp>
        <p:nvSpPr>
          <p:cNvPr id="8" name="Rectangle 7">
            <a:extLst>
              <a:ext uri="{FF2B5EF4-FFF2-40B4-BE49-F238E27FC236}">
                <a16:creationId xmlns:a16="http://schemas.microsoft.com/office/drawing/2014/main" id="{C846FC43-D22A-4DF4-97BE-0D9BA642AAAA}"/>
              </a:ext>
            </a:extLst>
          </p:cNvPr>
          <p:cNvSpPr/>
          <p:nvPr/>
        </p:nvSpPr>
        <p:spPr>
          <a:xfrm>
            <a:off x="0" y="5758543"/>
            <a:ext cx="12192000" cy="1230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83064427-A0F9-4488-838E-0C8769B38408}"/>
              </a:ext>
            </a:extLst>
          </p:cNvPr>
          <p:cNvPicPr>
            <a:picLocks noChangeAspect="1"/>
          </p:cNvPicPr>
          <p:nvPr/>
        </p:nvPicPr>
        <p:blipFill>
          <a:blip r:embed="rId3"/>
          <a:stretch>
            <a:fillRect/>
          </a:stretch>
        </p:blipFill>
        <p:spPr>
          <a:xfrm>
            <a:off x="474217" y="1713118"/>
            <a:ext cx="3489597" cy="5041180"/>
          </a:xfrm>
          <a:prstGeom prst="rect">
            <a:avLst/>
          </a:prstGeom>
        </p:spPr>
      </p:pic>
      <p:sp>
        <p:nvSpPr>
          <p:cNvPr id="6" name="Espace réservé du contenu 2">
            <a:extLst>
              <a:ext uri="{FF2B5EF4-FFF2-40B4-BE49-F238E27FC236}">
                <a16:creationId xmlns:a16="http://schemas.microsoft.com/office/drawing/2014/main" id="{5D994D47-4BDB-4D58-9B0D-694B7103DD51}"/>
              </a:ext>
            </a:extLst>
          </p:cNvPr>
          <p:cNvSpPr>
            <a:spLocks noGrp="1"/>
          </p:cNvSpPr>
          <p:nvPr>
            <p:ph idx="1"/>
          </p:nvPr>
        </p:nvSpPr>
        <p:spPr>
          <a:xfrm>
            <a:off x="38100" y="1219211"/>
            <a:ext cx="6438900" cy="755166"/>
          </a:xfrm>
        </p:spPr>
        <p:txBody>
          <a:bodyPr>
            <a:normAutofit fontScale="92500"/>
          </a:bodyPr>
          <a:lstStyle/>
          <a:p>
            <a:pPr marL="0" indent="0">
              <a:buNone/>
            </a:pPr>
            <a:r>
              <a:rPr lang="fr-FR" b="1" dirty="0">
                <a:solidFill>
                  <a:srgbClr val="008080"/>
                </a:solidFill>
              </a:rPr>
              <a:t>LA MIGRATION ASSISTÉE : LE PROJET GIONO </a:t>
            </a:r>
          </a:p>
        </p:txBody>
      </p:sp>
      <p:pic>
        <p:nvPicPr>
          <p:cNvPr id="4" name="Image 3">
            <a:extLst>
              <a:ext uri="{FF2B5EF4-FFF2-40B4-BE49-F238E27FC236}">
                <a16:creationId xmlns:a16="http://schemas.microsoft.com/office/drawing/2014/main" id="{AF1E8BA8-2A7E-4735-9ED4-5271383273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5040084" y="2776704"/>
            <a:ext cx="6880009" cy="390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015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0"/>
            <a:ext cx="12079852" cy="1091387"/>
          </a:xfrm>
        </p:spPr>
        <p:txBody>
          <a:bodyPr>
            <a:normAutofit/>
          </a:bodyPr>
          <a:lstStyle/>
          <a:p>
            <a:r>
              <a:rPr lang="fr-FR" sz="3600" b="1" dirty="0">
                <a:solidFill>
                  <a:schemeClr val="bg1"/>
                </a:solidFill>
                <a:highlight>
                  <a:srgbClr val="008000"/>
                </a:highlight>
              </a:rPr>
              <a:t>Élus, partenaires, citoyens : une volonté de participer</a:t>
            </a:r>
          </a:p>
        </p:txBody>
      </p:sp>
      <p:pic>
        <p:nvPicPr>
          <p:cNvPr id="14" name="Image 13">
            <a:extLst>
              <a:ext uri="{FF2B5EF4-FFF2-40B4-BE49-F238E27FC236}">
                <a16:creationId xmlns:a16="http://schemas.microsoft.com/office/drawing/2014/main" id="{D023AAD1-C56F-4E25-B831-79B24B75C458}"/>
              </a:ext>
            </a:extLst>
          </p:cNvPr>
          <p:cNvPicPr>
            <a:picLocks noChangeAspect="1"/>
          </p:cNvPicPr>
          <p:nvPr/>
        </p:nvPicPr>
        <p:blipFill>
          <a:blip r:embed="rId3"/>
          <a:stretch>
            <a:fillRect/>
          </a:stretch>
        </p:blipFill>
        <p:spPr>
          <a:xfrm>
            <a:off x="7517694" y="1298904"/>
            <a:ext cx="4562158" cy="4698341"/>
          </a:xfrm>
          <a:prstGeom prst="rect">
            <a:avLst/>
          </a:prstGeom>
        </p:spPr>
      </p:pic>
      <p:sp>
        <p:nvSpPr>
          <p:cNvPr id="13" name="Espace réservé du contenu 2">
            <a:extLst>
              <a:ext uri="{FF2B5EF4-FFF2-40B4-BE49-F238E27FC236}">
                <a16:creationId xmlns:a16="http://schemas.microsoft.com/office/drawing/2014/main" id="{16F63B77-9791-4681-B400-34873CCCD25C}"/>
              </a:ext>
            </a:extLst>
          </p:cNvPr>
          <p:cNvSpPr>
            <a:spLocks noGrp="1"/>
          </p:cNvSpPr>
          <p:nvPr>
            <p:ph idx="1"/>
          </p:nvPr>
        </p:nvSpPr>
        <p:spPr>
          <a:xfrm>
            <a:off x="238125" y="1310461"/>
            <a:ext cx="7676682" cy="4445762"/>
          </a:xfrm>
        </p:spPr>
        <p:txBody>
          <a:bodyPr>
            <a:normAutofit fontScale="92500"/>
          </a:bodyPr>
          <a:lstStyle/>
          <a:p>
            <a:r>
              <a:rPr lang="fr-FR" dirty="0"/>
              <a:t>A l’heure de la transition écologique, la sujet forêt a « explosé » ces dernières années. Devenue sujet de société, la gestion forestière n’est pas toujours comprise et peut être source de tensions. Les attentes des parties prenantes ont évolué et expriment de plus en plus la volonté d’être associés aux choix et orientations de la gestion forestière. </a:t>
            </a:r>
          </a:p>
          <a:p>
            <a:r>
              <a:rPr lang="fr-FR" dirty="0"/>
              <a:t> Ce contexte sociétal est une chance pour l’avenir et le développement des forêts publiques</a:t>
            </a:r>
          </a:p>
          <a:p>
            <a:r>
              <a:rPr lang="fr-FR" dirty="0"/>
              <a:t>Outils de gouvernance : comités de massifs, dispositifs de dialogue, label Forêt d'Exception®…</a:t>
            </a:r>
          </a:p>
        </p:txBody>
      </p:sp>
    </p:spTree>
    <p:extLst>
      <p:ext uri="{BB962C8B-B14F-4D97-AF65-F5344CB8AC3E}">
        <p14:creationId xmlns:p14="http://schemas.microsoft.com/office/powerpoint/2010/main" val="30401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DAE632-CB56-4F4C-991A-0BB794AAD1FE}"/>
              </a:ext>
            </a:extLst>
          </p:cNvPr>
          <p:cNvSpPr/>
          <p:nvPr/>
        </p:nvSpPr>
        <p:spPr>
          <a:xfrm>
            <a:off x="8611564" y="172113"/>
            <a:ext cx="2696902" cy="894991"/>
          </a:xfrm>
          <a:prstGeom prst="rect">
            <a:avLst/>
          </a:prstGeom>
          <a:solidFill>
            <a:srgbClr val="E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112148" y="183303"/>
            <a:ext cx="12079852" cy="1091387"/>
          </a:xfrm>
        </p:spPr>
        <p:txBody>
          <a:bodyPr>
            <a:normAutofit/>
          </a:bodyPr>
          <a:lstStyle/>
          <a:p>
            <a:r>
              <a:rPr lang="fr-FR" sz="3600" b="1" dirty="0">
                <a:solidFill>
                  <a:schemeClr val="bg1"/>
                </a:solidFill>
                <a:highlight>
                  <a:srgbClr val="008000"/>
                </a:highlight>
              </a:rPr>
              <a:t>Au service de cette participation : des réseaux de partage des connaissances</a:t>
            </a:r>
          </a:p>
        </p:txBody>
      </p:sp>
      <p:sp>
        <p:nvSpPr>
          <p:cNvPr id="8" name="Espace réservé du texte 3">
            <a:extLst>
              <a:ext uri="{FF2B5EF4-FFF2-40B4-BE49-F238E27FC236}">
                <a16:creationId xmlns:a16="http://schemas.microsoft.com/office/drawing/2014/main" id="{E2B2B03A-D94B-4E18-AF03-1702209D3789}"/>
              </a:ext>
            </a:extLst>
          </p:cNvPr>
          <p:cNvSpPr txBox="1">
            <a:spLocks/>
          </p:cNvSpPr>
          <p:nvPr/>
        </p:nvSpPr>
        <p:spPr>
          <a:xfrm>
            <a:off x="1282764" y="1681889"/>
            <a:ext cx="10025702" cy="3994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Ø"/>
            </a:pPr>
            <a:r>
              <a:rPr lang="fr-FR" dirty="0"/>
              <a:t> Département Santé des Forêts  et crise sanitaire</a:t>
            </a:r>
          </a:p>
          <a:p>
            <a:pPr>
              <a:lnSpc>
                <a:spcPct val="100000"/>
              </a:lnSpc>
              <a:spcBef>
                <a:spcPts val="0"/>
              </a:spcBef>
              <a:buFont typeface="Wingdings" panose="05000000000000000000" pitchFamily="2" charset="2"/>
              <a:buChar char="Ø"/>
            </a:pPr>
            <a:endParaRPr lang="fr-FR" dirty="0"/>
          </a:p>
          <a:p>
            <a:pPr>
              <a:lnSpc>
                <a:spcPct val="100000"/>
              </a:lnSpc>
              <a:spcBef>
                <a:spcPts val="0"/>
              </a:spcBef>
              <a:buFont typeface="Wingdings" panose="05000000000000000000" pitchFamily="2" charset="2"/>
              <a:buChar char="Ø"/>
            </a:pPr>
            <a:r>
              <a:rPr lang="fr-FR" dirty="0"/>
              <a:t> RENECOFOR et évolution des écosystèmes</a:t>
            </a:r>
          </a:p>
          <a:p>
            <a:pPr>
              <a:lnSpc>
                <a:spcPct val="100000"/>
              </a:lnSpc>
              <a:spcBef>
                <a:spcPts val="0"/>
              </a:spcBef>
              <a:buFont typeface="Wingdings" panose="05000000000000000000" pitchFamily="2" charset="2"/>
              <a:buChar char="Ø"/>
            </a:pPr>
            <a:endParaRPr lang="fr-FR" dirty="0"/>
          </a:p>
          <a:p>
            <a:pPr>
              <a:lnSpc>
                <a:spcPct val="100000"/>
              </a:lnSpc>
              <a:spcBef>
                <a:spcPts val="0"/>
              </a:spcBef>
              <a:buFont typeface="Wingdings" panose="05000000000000000000" pitchFamily="2" charset="2"/>
              <a:buChar char="Ø"/>
            </a:pPr>
            <a:r>
              <a:rPr lang="fr-FR" dirty="0"/>
              <a:t> RMT </a:t>
            </a:r>
            <a:r>
              <a:rPr lang="fr-FR" dirty="0" err="1"/>
              <a:t>Aforce</a:t>
            </a:r>
            <a:endParaRPr lang="fr-FR" dirty="0"/>
          </a:p>
          <a:p>
            <a:pPr>
              <a:lnSpc>
                <a:spcPct val="100000"/>
              </a:lnSpc>
              <a:spcBef>
                <a:spcPts val="0"/>
              </a:spcBef>
              <a:buFont typeface="Wingdings" panose="05000000000000000000" pitchFamily="2" charset="2"/>
              <a:buChar char="Ø"/>
            </a:pPr>
            <a:endParaRPr lang="fr-FR" dirty="0"/>
          </a:p>
          <a:p>
            <a:pPr>
              <a:lnSpc>
                <a:spcPct val="100000"/>
              </a:lnSpc>
              <a:spcBef>
                <a:spcPts val="0"/>
              </a:spcBef>
              <a:buFont typeface="Wingdings" panose="05000000000000000000" pitchFamily="2" charset="2"/>
              <a:buChar char="Ø"/>
            </a:pPr>
            <a:r>
              <a:rPr lang="fr-FR" dirty="0"/>
              <a:t> Comité scientifique de l’ONF</a:t>
            </a:r>
          </a:p>
          <a:p>
            <a:pPr>
              <a:lnSpc>
                <a:spcPct val="100000"/>
              </a:lnSpc>
              <a:spcBef>
                <a:spcPts val="0"/>
              </a:spcBef>
              <a:buFont typeface="Wingdings" panose="05000000000000000000" pitchFamily="2" charset="2"/>
              <a:buChar char="Ø"/>
            </a:pPr>
            <a:endParaRPr lang="fr-FR" dirty="0"/>
          </a:p>
          <a:p>
            <a:pPr>
              <a:lnSpc>
                <a:spcPct val="100000"/>
              </a:lnSpc>
              <a:spcBef>
                <a:spcPts val="0"/>
              </a:spcBef>
              <a:buFont typeface="Wingdings" panose="05000000000000000000" pitchFamily="2" charset="2"/>
              <a:buChar char="Ø"/>
            </a:pPr>
            <a:r>
              <a:rPr lang="fr-FR" dirty="0"/>
              <a:t> Réseaux naturalistes de l’ONF : connaissance de la biodiversité</a:t>
            </a:r>
          </a:p>
        </p:txBody>
      </p:sp>
    </p:spTree>
    <p:extLst>
      <p:ext uri="{BB962C8B-B14F-4D97-AF65-F5344CB8AC3E}">
        <p14:creationId xmlns:p14="http://schemas.microsoft.com/office/powerpoint/2010/main" val="1527344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D69CEA-B2E4-4515-93DD-A6EF93EC3646}"/>
              </a:ext>
            </a:extLst>
          </p:cNvPr>
          <p:cNvSpPr/>
          <p:nvPr/>
        </p:nvSpPr>
        <p:spPr>
          <a:xfrm>
            <a:off x="8611564" y="172113"/>
            <a:ext cx="2696902" cy="894991"/>
          </a:xfrm>
          <a:prstGeom prst="rect">
            <a:avLst/>
          </a:prstGeom>
          <a:solidFill>
            <a:srgbClr val="E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0"/>
            <a:ext cx="12079852" cy="1091387"/>
          </a:xfrm>
        </p:spPr>
        <p:txBody>
          <a:bodyPr>
            <a:normAutofit/>
          </a:bodyPr>
          <a:lstStyle/>
          <a:p>
            <a:r>
              <a:rPr lang="fr-FR" sz="3600" b="1" dirty="0">
                <a:solidFill>
                  <a:schemeClr val="bg1"/>
                </a:solidFill>
                <a:highlight>
                  <a:srgbClr val="008000"/>
                </a:highlight>
              </a:rPr>
              <a:t>Nouveau contrat social autour de la forêt publique</a:t>
            </a:r>
          </a:p>
        </p:txBody>
      </p:sp>
      <p:grpSp>
        <p:nvGrpSpPr>
          <p:cNvPr id="7" name="Groupe 6">
            <a:extLst>
              <a:ext uri="{FF2B5EF4-FFF2-40B4-BE49-F238E27FC236}">
                <a16:creationId xmlns:a16="http://schemas.microsoft.com/office/drawing/2014/main" id="{A64240A1-4D06-4960-9730-025F31DD0FF2}"/>
              </a:ext>
            </a:extLst>
          </p:cNvPr>
          <p:cNvGrpSpPr/>
          <p:nvPr/>
        </p:nvGrpSpPr>
        <p:grpSpPr>
          <a:xfrm>
            <a:off x="2318902" y="1548426"/>
            <a:ext cx="7554196" cy="3761149"/>
            <a:chOff x="2269635" y="1471833"/>
            <a:chExt cx="7554196" cy="3761149"/>
          </a:xfrm>
        </p:grpSpPr>
        <p:pic>
          <p:nvPicPr>
            <p:cNvPr id="4" name="Image 3" descr="Une image contenant texte&#10;&#10;Description générée automatiquement">
              <a:extLst>
                <a:ext uri="{FF2B5EF4-FFF2-40B4-BE49-F238E27FC236}">
                  <a16:creationId xmlns:a16="http://schemas.microsoft.com/office/drawing/2014/main" id="{5FDD36D4-920E-496C-95B4-D255A9333922}"/>
                </a:ext>
              </a:extLst>
            </p:cNvPr>
            <p:cNvPicPr>
              <a:picLocks noChangeAspect="1"/>
            </p:cNvPicPr>
            <p:nvPr/>
          </p:nvPicPr>
          <p:blipFill rotWithShape="1">
            <a:blip r:embed="rId3">
              <a:extLst>
                <a:ext uri="{28A0092B-C50C-407E-A947-70E740481C1C}">
                  <a14:useLocalDpi xmlns:a14="http://schemas.microsoft.com/office/drawing/2010/main" val="0"/>
                </a:ext>
              </a:extLst>
            </a:blip>
            <a:srcRect l="37282" t="35785" r="39215" b="36013"/>
            <a:stretch/>
          </p:blipFill>
          <p:spPr>
            <a:xfrm>
              <a:off x="4008443" y="2176529"/>
              <a:ext cx="4175114" cy="2504943"/>
            </a:xfrm>
            <a:prstGeom prst="rect">
              <a:avLst/>
            </a:prstGeom>
          </p:spPr>
        </p:pic>
        <p:sp>
          <p:nvSpPr>
            <p:cNvPr id="13" name="Rectangle 12">
              <a:extLst>
                <a:ext uri="{FF2B5EF4-FFF2-40B4-BE49-F238E27FC236}">
                  <a16:creationId xmlns:a16="http://schemas.microsoft.com/office/drawing/2014/main" id="{72C83C54-940E-4ACC-94E4-EDA05CA1E9ED}"/>
                </a:ext>
              </a:extLst>
            </p:cNvPr>
            <p:cNvSpPr/>
            <p:nvPr/>
          </p:nvSpPr>
          <p:spPr>
            <a:xfrm>
              <a:off x="7035888" y="1471833"/>
              <a:ext cx="2787943" cy="1266822"/>
            </a:xfrm>
            <a:prstGeom prst="rect">
              <a:avLst/>
            </a:prstGeom>
          </p:spPr>
          <p:txBody>
            <a:bodyPr wrap="none">
              <a:spAutoFit/>
            </a:bodyPr>
            <a:lstStyle/>
            <a:p>
              <a:pPr>
                <a:lnSpc>
                  <a:spcPct val="110000"/>
                </a:lnSpc>
              </a:pPr>
              <a:r>
                <a:rPr lang="fr-FR" sz="3600" dirty="0">
                  <a:solidFill>
                    <a:srgbClr val="65A356"/>
                  </a:solidFill>
                  <a:latin typeface="Fredoka One" panose="02000000000000000000" pitchFamily="2" charset="0"/>
                  <a:ea typeface="Roboto" panose="02000000000000000000" pitchFamily="2" charset="0"/>
                </a:rPr>
                <a:t>AGIR POUR </a:t>
              </a:r>
            </a:p>
            <a:p>
              <a:pPr>
                <a:lnSpc>
                  <a:spcPct val="110000"/>
                </a:lnSpc>
              </a:pPr>
              <a:r>
                <a:rPr lang="fr-FR" sz="3600" dirty="0">
                  <a:solidFill>
                    <a:srgbClr val="65A356"/>
                  </a:solidFill>
                  <a:latin typeface="Fredoka One" panose="02000000000000000000" pitchFamily="2" charset="0"/>
                  <a:ea typeface="Roboto" panose="02000000000000000000" pitchFamily="2" charset="0"/>
                </a:rPr>
                <a:t>LA FORÊT</a:t>
              </a:r>
              <a:endParaRPr lang="fr-FR" sz="2800" dirty="0">
                <a:solidFill>
                  <a:srgbClr val="65A356"/>
                </a:solidFill>
                <a:latin typeface="Fredoka One"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14BD80AB-7BAC-4A61-8A54-781F39676924}"/>
                </a:ext>
              </a:extLst>
            </p:cNvPr>
            <p:cNvSpPr/>
            <p:nvPr/>
          </p:nvSpPr>
          <p:spPr>
            <a:xfrm>
              <a:off x="2269635" y="4539233"/>
              <a:ext cx="3706464" cy="531877"/>
            </a:xfrm>
            <a:prstGeom prst="rect">
              <a:avLst/>
            </a:prstGeom>
          </p:spPr>
          <p:txBody>
            <a:bodyPr wrap="none">
              <a:spAutoFit/>
            </a:bodyPr>
            <a:lstStyle/>
            <a:p>
              <a:pPr>
                <a:lnSpc>
                  <a:spcPct val="110000"/>
                </a:lnSpc>
              </a:pPr>
              <a:r>
                <a:rPr lang="fr-FR" sz="2800" dirty="0">
                  <a:solidFill>
                    <a:srgbClr val="3C4F33"/>
                  </a:solidFill>
                  <a:latin typeface="Fredoka One" panose="02000000000000000000" pitchFamily="2" charset="0"/>
                  <a:ea typeface="Roboto" panose="02000000000000000000" pitchFamily="2" charset="0"/>
                </a:rPr>
                <a:t>ACCUEIL HANDICAP</a:t>
              </a:r>
            </a:p>
          </p:txBody>
        </p:sp>
        <p:sp>
          <p:nvSpPr>
            <p:cNvPr id="10" name="Rectangle 9">
              <a:extLst>
                <a:ext uri="{FF2B5EF4-FFF2-40B4-BE49-F238E27FC236}">
                  <a16:creationId xmlns:a16="http://schemas.microsoft.com/office/drawing/2014/main" id="{EA6DA7B1-08DD-4450-8646-9FD9B945AAF6}"/>
                </a:ext>
              </a:extLst>
            </p:cNvPr>
            <p:cNvSpPr/>
            <p:nvPr/>
          </p:nvSpPr>
          <p:spPr>
            <a:xfrm>
              <a:off x="5976099" y="4377363"/>
              <a:ext cx="3510898" cy="855619"/>
            </a:xfrm>
            <a:prstGeom prst="rect">
              <a:avLst/>
            </a:prstGeom>
          </p:spPr>
          <p:txBody>
            <a:bodyPr wrap="square">
              <a:spAutoFit/>
            </a:bodyPr>
            <a:lstStyle/>
            <a:p>
              <a:pPr>
                <a:lnSpc>
                  <a:spcPct val="110000"/>
                </a:lnSpc>
              </a:pPr>
              <a:r>
                <a:rPr lang="fr-FR" sz="4800" dirty="0">
                  <a:solidFill>
                    <a:srgbClr val="589947"/>
                  </a:solidFill>
                  <a:latin typeface="Fredoka One" panose="02000000000000000000" pitchFamily="2" charset="0"/>
                  <a:ea typeface="Roboto" panose="02000000000000000000" pitchFamily="2" charset="0"/>
                </a:rPr>
                <a:t>BIEN-ÊTRE</a:t>
              </a:r>
              <a:endParaRPr lang="fr-FR" sz="3600" dirty="0">
                <a:solidFill>
                  <a:srgbClr val="589947"/>
                </a:solidFill>
                <a:latin typeface="Fredoka One"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C2053AD7-055F-4345-A613-1620EDA11C29}"/>
                </a:ext>
              </a:extLst>
            </p:cNvPr>
            <p:cNvSpPr/>
            <p:nvPr/>
          </p:nvSpPr>
          <p:spPr>
            <a:xfrm>
              <a:off x="2947705" y="2120547"/>
              <a:ext cx="2350323" cy="875368"/>
            </a:xfrm>
            <a:prstGeom prst="rect">
              <a:avLst/>
            </a:prstGeom>
          </p:spPr>
          <p:txBody>
            <a:bodyPr wrap="none">
              <a:spAutoFit/>
            </a:bodyPr>
            <a:lstStyle/>
            <a:p>
              <a:pPr algn="ctr">
                <a:lnSpc>
                  <a:spcPct val="110000"/>
                </a:lnSpc>
              </a:pPr>
              <a:r>
                <a:rPr lang="fr-FR" sz="2400" dirty="0">
                  <a:solidFill>
                    <a:srgbClr val="589947"/>
                  </a:solidFill>
                  <a:latin typeface="Fredoka One" panose="02000000000000000000" pitchFamily="2" charset="0"/>
                  <a:ea typeface="Roboto" panose="02000000000000000000" pitchFamily="2" charset="0"/>
                </a:rPr>
                <a:t>ANIMATION </a:t>
              </a:r>
            </a:p>
            <a:p>
              <a:pPr algn="ctr">
                <a:lnSpc>
                  <a:spcPct val="110000"/>
                </a:lnSpc>
              </a:pPr>
              <a:r>
                <a:rPr lang="fr-FR" sz="2400" dirty="0">
                  <a:solidFill>
                    <a:srgbClr val="589947"/>
                  </a:solidFill>
                  <a:latin typeface="Fredoka One" panose="02000000000000000000" pitchFamily="2" charset="0"/>
                  <a:ea typeface="Roboto" panose="02000000000000000000" pitchFamily="2" charset="0"/>
                </a:rPr>
                <a:t>JEUNE PUBLIC</a:t>
              </a:r>
            </a:p>
          </p:txBody>
        </p:sp>
        <p:sp>
          <p:nvSpPr>
            <p:cNvPr id="14" name="Rectangle 13">
              <a:extLst>
                <a:ext uri="{FF2B5EF4-FFF2-40B4-BE49-F238E27FC236}">
                  <a16:creationId xmlns:a16="http://schemas.microsoft.com/office/drawing/2014/main" id="{3BB2F1E8-3BE0-4753-BC66-FB3C6DA30F67}"/>
                </a:ext>
              </a:extLst>
            </p:cNvPr>
            <p:cNvSpPr/>
            <p:nvPr/>
          </p:nvSpPr>
          <p:spPr>
            <a:xfrm>
              <a:off x="3425604" y="1588670"/>
              <a:ext cx="3610284" cy="531877"/>
            </a:xfrm>
            <a:prstGeom prst="rect">
              <a:avLst/>
            </a:prstGeom>
          </p:spPr>
          <p:txBody>
            <a:bodyPr wrap="none">
              <a:spAutoFit/>
            </a:bodyPr>
            <a:lstStyle/>
            <a:p>
              <a:pPr>
                <a:lnSpc>
                  <a:spcPct val="110000"/>
                </a:lnSpc>
              </a:pPr>
              <a:r>
                <a:rPr lang="fr-FR" sz="2800" dirty="0">
                  <a:solidFill>
                    <a:srgbClr val="8A8E81"/>
                  </a:solidFill>
                  <a:latin typeface="Fredoka One" panose="02000000000000000000" pitchFamily="2" charset="0"/>
                  <a:ea typeface="Roboto" panose="02000000000000000000" pitchFamily="2" charset="0"/>
                </a:rPr>
                <a:t>LOISIRS FAMILIAUX</a:t>
              </a:r>
            </a:p>
          </p:txBody>
        </p:sp>
        <p:sp>
          <p:nvSpPr>
            <p:cNvPr id="12" name="Rectangle 11">
              <a:extLst>
                <a:ext uri="{FF2B5EF4-FFF2-40B4-BE49-F238E27FC236}">
                  <a16:creationId xmlns:a16="http://schemas.microsoft.com/office/drawing/2014/main" id="{FE3E3548-1909-4204-80A7-5961E448302D}"/>
                </a:ext>
              </a:extLst>
            </p:cNvPr>
            <p:cNvSpPr/>
            <p:nvPr/>
          </p:nvSpPr>
          <p:spPr>
            <a:xfrm>
              <a:off x="7882070" y="2763352"/>
              <a:ext cx="1604927" cy="679610"/>
            </a:xfrm>
            <a:prstGeom prst="rect">
              <a:avLst/>
            </a:prstGeom>
          </p:spPr>
          <p:txBody>
            <a:bodyPr wrap="none">
              <a:spAutoFit/>
            </a:bodyPr>
            <a:lstStyle/>
            <a:p>
              <a:pPr algn="r">
                <a:lnSpc>
                  <a:spcPct val="110000"/>
                </a:lnSpc>
              </a:pPr>
              <a:r>
                <a:rPr lang="fr-FR" dirty="0">
                  <a:solidFill>
                    <a:srgbClr val="8D917F"/>
                  </a:solidFill>
                  <a:latin typeface="Fredoka One" panose="02000000000000000000" pitchFamily="2" charset="0"/>
                  <a:ea typeface="Roboto" panose="02000000000000000000" pitchFamily="2" charset="0"/>
                </a:rPr>
                <a:t>PROJET </a:t>
              </a:r>
            </a:p>
            <a:p>
              <a:pPr algn="r">
                <a:lnSpc>
                  <a:spcPct val="110000"/>
                </a:lnSpc>
              </a:pPr>
              <a:r>
                <a:rPr lang="fr-FR" dirty="0">
                  <a:solidFill>
                    <a:srgbClr val="8D917F"/>
                  </a:solidFill>
                  <a:latin typeface="Fredoka One" panose="02000000000000000000" pitchFamily="2" charset="0"/>
                  <a:ea typeface="Roboto" panose="02000000000000000000" pitchFamily="2" charset="0"/>
                </a:rPr>
                <a:t>ARTISTIQUE</a:t>
              </a:r>
            </a:p>
          </p:txBody>
        </p:sp>
        <p:sp>
          <p:nvSpPr>
            <p:cNvPr id="17" name="Rectangle 16">
              <a:extLst>
                <a:ext uri="{FF2B5EF4-FFF2-40B4-BE49-F238E27FC236}">
                  <a16:creationId xmlns:a16="http://schemas.microsoft.com/office/drawing/2014/main" id="{BF94B961-C19D-45F2-8D67-85A82E311E9E}"/>
                </a:ext>
              </a:extLst>
            </p:cNvPr>
            <p:cNvSpPr/>
            <p:nvPr/>
          </p:nvSpPr>
          <p:spPr>
            <a:xfrm>
              <a:off x="3600894" y="3059668"/>
              <a:ext cx="1896532" cy="738664"/>
            </a:xfrm>
            <a:prstGeom prst="rect">
              <a:avLst/>
            </a:prstGeom>
          </p:spPr>
          <p:txBody>
            <a:bodyPr wrap="square">
              <a:spAutoFit/>
            </a:bodyPr>
            <a:lstStyle/>
            <a:p>
              <a:pPr lvl="0">
                <a:defRPr/>
              </a:pPr>
              <a:r>
                <a:rPr lang="fr-FR" sz="1400" dirty="0">
                  <a:solidFill>
                    <a:srgbClr val="3B5432"/>
                  </a:solidFill>
                  <a:latin typeface="Fredoka One" panose="02000000000000000000" pitchFamily="2" charset="0"/>
                  <a:ea typeface="Roboto" panose="02000000000000000000" pitchFamily="2" charset="0"/>
                </a:rPr>
                <a:t>SOUHAIT</a:t>
              </a:r>
            </a:p>
            <a:p>
              <a:pPr lvl="0">
                <a:defRPr/>
              </a:pPr>
              <a:r>
                <a:rPr lang="fr-FR" sz="1400" dirty="0">
                  <a:solidFill>
                    <a:srgbClr val="3B5432"/>
                  </a:solidFill>
                  <a:latin typeface="Fredoka One" panose="02000000000000000000" pitchFamily="2" charset="0"/>
                  <a:ea typeface="Roboto" panose="02000000000000000000" pitchFamily="2" charset="0"/>
                </a:rPr>
                <a:t>MILIEU</a:t>
              </a:r>
            </a:p>
            <a:p>
              <a:pPr lvl="0">
                <a:defRPr/>
              </a:pPr>
              <a:r>
                <a:rPr lang="fr-FR" sz="1400" dirty="0">
                  <a:solidFill>
                    <a:srgbClr val="3B5432"/>
                  </a:solidFill>
                  <a:latin typeface="Fredoka One" panose="02000000000000000000" pitchFamily="2" charset="0"/>
                  <a:ea typeface="Roboto" panose="02000000000000000000" pitchFamily="2" charset="0"/>
                </a:rPr>
                <a:t>SÉCURITÉ</a:t>
              </a:r>
            </a:p>
          </p:txBody>
        </p:sp>
        <p:sp>
          <p:nvSpPr>
            <p:cNvPr id="18" name="Rectangle 17">
              <a:extLst>
                <a:ext uri="{FF2B5EF4-FFF2-40B4-BE49-F238E27FC236}">
                  <a16:creationId xmlns:a16="http://schemas.microsoft.com/office/drawing/2014/main" id="{B7A1AF1A-301A-4FE7-9473-118C03CAB761}"/>
                </a:ext>
              </a:extLst>
            </p:cNvPr>
            <p:cNvSpPr/>
            <p:nvPr/>
          </p:nvSpPr>
          <p:spPr>
            <a:xfrm>
              <a:off x="7926955" y="3586997"/>
              <a:ext cx="1560042" cy="646331"/>
            </a:xfrm>
            <a:prstGeom prst="rect">
              <a:avLst/>
            </a:prstGeom>
          </p:spPr>
          <p:txBody>
            <a:bodyPr wrap="none">
              <a:spAutoFit/>
            </a:bodyPr>
            <a:lstStyle/>
            <a:p>
              <a:r>
                <a:rPr lang="fr-FR" dirty="0">
                  <a:solidFill>
                    <a:srgbClr val="589947"/>
                  </a:solidFill>
                  <a:latin typeface="Fredoka One" panose="02000000000000000000" pitchFamily="2" charset="0"/>
                </a:rPr>
                <a:t>CHANTIERS </a:t>
              </a:r>
            </a:p>
            <a:p>
              <a:r>
                <a:rPr lang="fr-FR" dirty="0">
                  <a:solidFill>
                    <a:srgbClr val="589947"/>
                  </a:solidFill>
                  <a:latin typeface="Fredoka One" panose="02000000000000000000" pitchFamily="2" charset="0"/>
                </a:rPr>
                <a:t>CITOYENS </a:t>
              </a:r>
            </a:p>
          </p:txBody>
        </p:sp>
      </p:grpSp>
    </p:spTree>
    <p:extLst>
      <p:ext uri="{BB962C8B-B14F-4D97-AF65-F5344CB8AC3E}">
        <p14:creationId xmlns:p14="http://schemas.microsoft.com/office/powerpoint/2010/main" val="120945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06C30-52DE-4774-BD6B-FC9DA6AB96F0}"/>
              </a:ext>
            </a:extLst>
          </p:cNvPr>
          <p:cNvSpPr/>
          <p:nvPr/>
        </p:nvSpPr>
        <p:spPr>
          <a:xfrm>
            <a:off x="0" y="5758543"/>
            <a:ext cx="12295224" cy="1230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5202621" y="4665605"/>
            <a:ext cx="6638806" cy="129243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kern="1200">
                <a:solidFill>
                  <a:schemeClr val="tx1"/>
                </a:solidFill>
                <a:highlight>
                  <a:srgbClr val="008000"/>
                </a:highlight>
                <a:latin typeface="+mj-lt"/>
                <a:ea typeface="+mj-ea"/>
                <a:cs typeface="+mj-cs"/>
              </a:rPr>
              <a:t>Des forêts aux portes de la ville en connexion avec le monde urbain</a:t>
            </a:r>
            <a:endParaRPr lang="en-US" sz="3700" kern="1200">
              <a:solidFill>
                <a:schemeClr val="tx1"/>
              </a:solidFill>
              <a:latin typeface="+mj-lt"/>
              <a:ea typeface="+mj-ea"/>
              <a:cs typeface="+mj-cs"/>
            </a:endParaRPr>
          </a:p>
        </p:txBody>
      </p:sp>
      <p:pic>
        <p:nvPicPr>
          <p:cNvPr id="45" name="Image 44" descr="Une image contenant ciel, extérieur, montagne, nature&#10;&#10;Description générée automatiquement"/>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18" y="0"/>
            <a:ext cx="5078304" cy="4566265"/>
          </a:xfrm>
          <a:prstGeom prst="rect">
            <a:avLst/>
          </a:prstGeom>
        </p:spPr>
      </p:pic>
      <p:pic>
        <p:nvPicPr>
          <p:cNvPr id="47" name="Image 46" descr="Une image contenant extérieur, arbre, ciel, cité&#10;&#10;Description générée automatiquement"/>
          <p:cNvPicPr>
            <a:picLocks noChangeAspect="1"/>
          </p:cNvPicPr>
          <p:nvPr/>
        </p:nvPicPr>
        <p:blipFill rotWithShape="1">
          <a:blip r:embed="rId4" cstate="print">
            <a:extLst>
              <a:ext uri="{28A0092B-C50C-407E-A947-70E740481C1C}">
                <a14:useLocalDpi xmlns:a14="http://schemas.microsoft.com/office/drawing/2010/main"/>
              </a:ext>
            </a:extLst>
          </a:blip>
          <a:srcRect r="-1" b="-1"/>
          <a:stretch/>
        </p:blipFill>
        <p:spPr>
          <a:xfrm>
            <a:off x="5078322" y="12675"/>
            <a:ext cx="7216902" cy="4359440"/>
          </a:xfrm>
          <a:prstGeom prst="rect">
            <a:avLst/>
          </a:prstGeom>
        </p:spPr>
      </p:pic>
      <p:pic>
        <p:nvPicPr>
          <p:cNvPr id="44" name="Image 43" descr="Une image contenant extérieur, nature&#10;&#10;Description générée automatiquement"/>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 y="4359439"/>
            <a:ext cx="5078303" cy="2498561"/>
          </a:xfrm>
          <a:prstGeom prst="rect">
            <a:avLst/>
          </a:prstGeom>
        </p:spPr>
      </p:pic>
    </p:spTree>
    <p:extLst>
      <p:ext uri="{BB962C8B-B14F-4D97-AF65-F5344CB8AC3E}">
        <p14:creationId xmlns:p14="http://schemas.microsoft.com/office/powerpoint/2010/main" val="15557657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247186" y="73916"/>
            <a:ext cx="10515600" cy="1091387"/>
          </a:xfrm>
        </p:spPr>
        <p:txBody>
          <a:bodyPr>
            <a:normAutofit/>
          </a:bodyPr>
          <a:lstStyle/>
          <a:p>
            <a:r>
              <a:rPr lang="fr-FR" sz="3600" b="1" dirty="0">
                <a:solidFill>
                  <a:schemeClr val="bg1"/>
                </a:solidFill>
                <a:highlight>
                  <a:srgbClr val="008000"/>
                </a:highlight>
              </a:rPr>
              <a:t>La forêt française : 4</a:t>
            </a:r>
            <a:r>
              <a:rPr lang="fr-FR" sz="3600" b="1" baseline="30000" dirty="0">
                <a:solidFill>
                  <a:schemeClr val="bg1"/>
                </a:solidFill>
                <a:highlight>
                  <a:srgbClr val="008000"/>
                </a:highlight>
              </a:rPr>
              <a:t>ème</a:t>
            </a:r>
            <a:r>
              <a:rPr lang="fr-FR" sz="3600" b="1" dirty="0">
                <a:solidFill>
                  <a:schemeClr val="bg1"/>
                </a:solidFill>
                <a:highlight>
                  <a:srgbClr val="008000"/>
                </a:highlight>
              </a:rPr>
              <a:t> forêt de l’UE en surface</a:t>
            </a:r>
          </a:p>
        </p:txBody>
      </p:sp>
      <p:pic>
        <p:nvPicPr>
          <p:cNvPr id="7" name="Image 6">
            <a:extLst>
              <a:ext uri="{FF2B5EF4-FFF2-40B4-BE49-F238E27FC236}">
                <a16:creationId xmlns:a16="http://schemas.microsoft.com/office/drawing/2014/main" id="{762B1BAE-563A-46F5-9A60-B9BB9C2B25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21" b="2022"/>
          <a:stretch/>
        </p:blipFill>
        <p:spPr>
          <a:xfrm>
            <a:off x="959699" y="1162756"/>
            <a:ext cx="4995437" cy="4597570"/>
          </a:xfrm>
          <a:prstGeom prst="rect">
            <a:avLst/>
          </a:prstGeom>
        </p:spPr>
      </p:pic>
      <p:pic>
        <p:nvPicPr>
          <p:cNvPr id="8" name="Image 7">
            <a:extLst>
              <a:ext uri="{FF2B5EF4-FFF2-40B4-BE49-F238E27FC236}">
                <a16:creationId xmlns:a16="http://schemas.microsoft.com/office/drawing/2014/main" id="{E8EE0E26-A054-4866-BD50-DDF06F544BB4}"/>
              </a:ext>
            </a:extLst>
          </p:cNvPr>
          <p:cNvPicPr>
            <a:picLocks noChangeAspect="1"/>
          </p:cNvPicPr>
          <p:nvPr/>
        </p:nvPicPr>
        <p:blipFill>
          <a:blip r:embed="rId4"/>
          <a:stretch>
            <a:fillRect/>
          </a:stretch>
        </p:blipFill>
        <p:spPr>
          <a:xfrm>
            <a:off x="6619751" y="1564779"/>
            <a:ext cx="4890966" cy="952500"/>
          </a:xfrm>
          <a:prstGeom prst="rect">
            <a:avLst/>
          </a:prstGeom>
        </p:spPr>
      </p:pic>
      <p:pic>
        <p:nvPicPr>
          <p:cNvPr id="9" name="Image 8">
            <a:extLst>
              <a:ext uri="{FF2B5EF4-FFF2-40B4-BE49-F238E27FC236}">
                <a16:creationId xmlns:a16="http://schemas.microsoft.com/office/drawing/2014/main" id="{7527DE5C-1BD4-4EDE-BDF7-7959DB583631}"/>
              </a:ext>
            </a:extLst>
          </p:cNvPr>
          <p:cNvPicPr>
            <a:picLocks noChangeAspect="1"/>
          </p:cNvPicPr>
          <p:nvPr/>
        </p:nvPicPr>
        <p:blipFill>
          <a:blip r:embed="rId5"/>
          <a:stretch>
            <a:fillRect/>
          </a:stretch>
        </p:blipFill>
        <p:spPr>
          <a:xfrm>
            <a:off x="6617293" y="2683522"/>
            <a:ext cx="2152650" cy="1133475"/>
          </a:xfrm>
          <a:prstGeom prst="rect">
            <a:avLst/>
          </a:prstGeom>
        </p:spPr>
      </p:pic>
      <p:pic>
        <p:nvPicPr>
          <p:cNvPr id="10" name="Image 9">
            <a:extLst>
              <a:ext uri="{FF2B5EF4-FFF2-40B4-BE49-F238E27FC236}">
                <a16:creationId xmlns:a16="http://schemas.microsoft.com/office/drawing/2014/main" id="{138CA4D0-403B-4812-9B73-C2214C04F4B5}"/>
              </a:ext>
            </a:extLst>
          </p:cNvPr>
          <p:cNvPicPr>
            <a:picLocks noChangeAspect="1"/>
          </p:cNvPicPr>
          <p:nvPr/>
        </p:nvPicPr>
        <p:blipFill>
          <a:blip r:embed="rId6"/>
          <a:stretch>
            <a:fillRect/>
          </a:stretch>
        </p:blipFill>
        <p:spPr>
          <a:xfrm>
            <a:off x="8948614" y="2683521"/>
            <a:ext cx="2562813" cy="1133475"/>
          </a:xfrm>
          <a:prstGeom prst="rect">
            <a:avLst/>
          </a:prstGeom>
        </p:spPr>
      </p:pic>
      <p:pic>
        <p:nvPicPr>
          <p:cNvPr id="11" name="Image 10">
            <a:extLst>
              <a:ext uri="{FF2B5EF4-FFF2-40B4-BE49-F238E27FC236}">
                <a16:creationId xmlns:a16="http://schemas.microsoft.com/office/drawing/2014/main" id="{54C7126E-9301-40EE-B6CE-DC95678C44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7293" y="3937935"/>
            <a:ext cx="4893424" cy="1334993"/>
          </a:xfrm>
          <a:prstGeom prst="rect">
            <a:avLst/>
          </a:prstGeom>
        </p:spPr>
      </p:pic>
      <p:sp>
        <p:nvSpPr>
          <p:cNvPr id="12" name="Google Shape;173;p32">
            <a:extLst>
              <a:ext uri="{FF2B5EF4-FFF2-40B4-BE49-F238E27FC236}">
                <a16:creationId xmlns:a16="http://schemas.microsoft.com/office/drawing/2014/main" id="{752C5908-DD7C-4A23-908E-E797A04CC521}"/>
              </a:ext>
            </a:extLst>
          </p:cNvPr>
          <p:cNvSpPr txBox="1">
            <a:spLocks/>
          </p:cNvSpPr>
          <p:nvPr/>
        </p:nvSpPr>
        <p:spPr>
          <a:xfrm>
            <a:off x="1608762" y="5573965"/>
            <a:ext cx="6750199" cy="61459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1800" b="1" dirty="0">
                <a:solidFill>
                  <a:srgbClr val="FF0000"/>
                </a:solidFill>
                <a:latin typeface="Museo 300" panose="02000000000000000000" pitchFamily="2" charset="77"/>
              </a:rPr>
              <a:t>Le saviez-vous ?  Près de 20% des émissions annuelles françaises de gaz à effet de serre sont absorbées grâce à la forêt</a:t>
            </a:r>
          </a:p>
        </p:txBody>
      </p:sp>
    </p:spTree>
    <p:extLst>
      <p:ext uri="{BB962C8B-B14F-4D97-AF65-F5344CB8AC3E}">
        <p14:creationId xmlns:p14="http://schemas.microsoft.com/office/powerpoint/2010/main" val="85803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D9C9F2CB-66FE-42F8-B823-3607FDC60E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EACB2A23-8E8D-4795-A6A6-2C3B4BF58E02}"/>
              </a:ext>
            </a:extLst>
          </p:cNvPr>
          <p:cNvSpPr txBox="1"/>
          <p:nvPr/>
        </p:nvSpPr>
        <p:spPr>
          <a:xfrm>
            <a:off x="1528762" y="1058927"/>
            <a:ext cx="1857376" cy="1862048"/>
          </a:xfrm>
          <a:prstGeom prst="rect">
            <a:avLst/>
          </a:prstGeom>
          <a:noFill/>
        </p:spPr>
        <p:txBody>
          <a:bodyPr wrap="square" rtlCol="0">
            <a:spAutoFit/>
          </a:bodyPr>
          <a:lstStyle/>
          <a:p>
            <a:r>
              <a:rPr lang="fr-FR" sz="9600" dirty="0">
                <a:solidFill>
                  <a:schemeClr val="bg1"/>
                </a:solidFill>
                <a:effectLst>
                  <a:glow rad="63500">
                    <a:schemeClr val="bg1">
                      <a:lumMod val="95000"/>
                      <a:alpha val="40000"/>
                    </a:schemeClr>
                  </a:glow>
                </a:effectLst>
                <a:latin typeface="Mosk Extra-Bold 800" panose="02000506000000020004" pitchFamily="2" charset="0"/>
              </a:rPr>
              <a:t>La</a:t>
            </a:r>
            <a:r>
              <a:rPr lang="fr-FR" sz="11500" dirty="0">
                <a:solidFill>
                  <a:schemeClr val="bg1"/>
                </a:solidFill>
                <a:latin typeface="Mosk Extra-Bold 800" panose="02000506000000020004" pitchFamily="2" charset="0"/>
              </a:rPr>
              <a:t> </a:t>
            </a:r>
          </a:p>
        </p:txBody>
      </p:sp>
      <p:sp>
        <p:nvSpPr>
          <p:cNvPr id="8" name="ZoneTexte 7">
            <a:extLst>
              <a:ext uri="{FF2B5EF4-FFF2-40B4-BE49-F238E27FC236}">
                <a16:creationId xmlns:a16="http://schemas.microsoft.com/office/drawing/2014/main" id="{71DF2EF4-6693-4989-BBDE-0A59B7AE6FDC}"/>
              </a:ext>
            </a:extLst>
          </p:cNvPr>
          <p:cNvSpPr txBox="1"/>
          <p:nvPr/>
        </p:nvSpPr>
        <p:spPr>
          <a:xfrm>
            <a:off x="516204" y="1674885"/>
            <a:ext cx="7588266" cy="2862322"/>
          </a:xfrm>
          <a:prstGeom prst="rect">
            <a:avLst/>
          </a:prstGeom>
          <a:noFill/>
        </p:spPr>
        <p:txBody>
          <a:bodyPr wrap="square" rtlCol="0">
            <a:spAutoFit/>
          </a:bodyPr>
          <a:lstStyle/>
          <a:p>
            <a:r>
              <a:rPr lang="fr-FR" sz="18000" dirty="0">
                <a:solidFill>
                  <a:schemeClr val="bg1"/>
                </a:solidFill>
                <a:effectLst>
                  <a:glow rad="63500">
                    <a:schemeClr val="bg1">
                      <a:alpha val="40000"/>
                    </a:schemeClr>
                  </a:glow>
                </a:effectLst>
                <a:latin typeface="Mosk Extra-Bold 800" panose="02000506000000020004" pitchFamily="2" charset="0"/>
              </a:rPr>
              <a:t>forêt</a:t>
            </a:r>
          </a:p>
        </p:txBody>
      </p:sp>
      <p:sp>
        <p:nvSpPr>
          <p:cNvPr id="9" name="ZoneTexte 8">
            <a:extLst>
              <a:ext uri="{FF2B5EF4-FFF2-40B4-BE49-F238E27FC236}">
                <a16:creationId xmlns:a16="http://schemas.microsoft.com/office/drawing/2014/main" id="{CF98A9C2-0FCC-479B-A528-B2C7B10B8E0A}"/>
              </a:ext>
            </a:extLst>
          </p:cNvPr>
          <p:cNvSpPr txBox="1"/>
          <p:nvPr/>
        </p:nvSpPr>
        <p:spPr>
          <a:xfrm>
            <a:off x="1241958" y="3659466"/>
            <a:ext cx="5082642" cy="1200329"/>
          </a:xfrm>
          <a:prstGeom prst="rect">
            <a:avLst/>
          </a:prstGeom>
          <a:noFill/>
        </p:spPr>
        <p:txBody>
          <a:bodyPr wrap="square" rtlCol="0">
            <a:spAutoFit/>
          </a:bodyPr>
          <a:lstStyle/>
          <a:p>
            <a:r>
              <a:rPr lang="fr-FR" sz="7200" dirty="0">
                <a:solidFill>
                  <a:schemeClr val="bg1"/>
                </a:solidFill>
                <a:effectLst>
                  <a:glow rad="63500">
                    <a:schemeClr val="bg1">
                      <a:lumMod val="95000"/>
                      <a:alpha val="40000"/>
                    </a:schemeClr>
                  </a:glow>
                </a:effectLst>
                <a:latin typeface="Mosk Extra-Bold 800" panose="02000506000000020004" pitchFamily="2" charset="0"/>
              </a:rPr>
              <a:t>mosaïque</a:t>
            </a:r>
          </a:p>
        </p:txBody>
      </p:sp>
      <p:sp>
        <p:nvSpPr>
          <p:cNvPr id="10" name="ZoneTexte 9">
            <a:extLst>
              <a:ext uri="{FF2B5EF4-FFF2-40B4-BE49-F238E27FC236}">
                <a16:creationId xmlns:a16="http://schemas.microsoft.com/office/drawing/2014/main" id="{5C6CA61D-E8BA-4B84-8AA3-199A46825682}"/>
              </a:ext>
            </a:extLst>
          </p:cNvPr>
          <p:cNvSpPr txBox="1"/>
          <p:nvPr/>
        </p:nvSpPr>
        <p:spPr>
          <a:xfrm>
            <a:off x="0" y="-95920"/>
            <a:ext cx="5082642" cy="830997"/>
          </a:xfrm>
          <a:prstGeom prst="rect">
            <a:avLst/>
          </a:prstGeom>
          <a:noFill/>
        </p:spPr>
        <p:txBody>
          <a:bodyPr wrap="square" rtlCol="0">
            <a:spAutoFit/>
          </a:bodyPr>
          <a:lstStyle/>
          <a:p>
            <a:r>
              <a:rPr lang="fr-FR" sz="4800" dirty="0">
                <a:solidFill>
                  <a:schemeClr val="bg1"/>
                </a:solidFill>
                <a:effectLst>
                  <a:glow rad="63500">
                    <a:schemeClr val="bg1">
                      <a:lumMod val="95000"/>
                      <a:alpha val="40000"/>
                    </a:schemeClr>
                  </a:glow>
                </a:effectLst>
                <a:latin typeface="Mosk Extra-Bold 800" panose="02000506000000020004" pitchFamily="2" charset="0"/>
              </a:rPr>
              <a:t>Webinaire</a:t>
            </a:r>
          </a:p>
        </p:txBody>
      </p:sp>
      <p:pic>
        <p:nvPicPr>
          <p:cNvPr id="11" name="Image 10" descr="Une image contenant texte&#10;&#10;Description générée automatiquement">
            <a:extLst>
              <a:ext uri="{FF2B5EF4-FFF2-40B4-BE49-F238E27FC236}">
                <a16:creationId xmlns:a16="http://schemas.microsoft.com/office/drawing/2014/main" id="{BAB265D8-90F6-468E-9EDB-129673147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1712" y="5275698"/>
            <a:ext cx="2369199" cy="1258452"/>
          </a:xfrm>
          <a:prstGeom prst="rect">
            <a:avLst/>
          </a:prstGeom>
        </p:spPr>
      </p:pic>
    </p:spTree>
    <p:extLst>
      <p:ext uri="{BB962C8B-B14F-4D97-AF65-F5344CB8AC3E}">
        <p14:creationId xmlns:p14="http://schemas.microsoft.com/office/powerpoint/2010/main" val="284885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247186" y="73916"/>
            <a:ext cx="10515600" cy="1091387"/>
          </a:xfrm>
        </p:spPr>
        <p:txBody>
          <a:bodyPr>
            <a:normAutofit/>
          </a:bodyPr>
          <a:lstStyle/>
          <a:p>
            <a:r>
              <a:rPr lang="fr-FR" sz="3600" b="1" dirty="0">
                <a:solidFill>
                  <a:schemeClr val="bg1"/>
                </a:solidFill>
                <a:highlight>
                  <a:srgbClr val="008000"/>
                </a:highlight>
              </a:rPr>
              <a:t>La forêt publique gérée par l’ONF</a:t>
            </a:r>
          </a:p>
        </p:txBody>
      </p:sp>
      <p:pic>
        <p:nvPicPr>
          <p:cNvPr id="14" name="Espace réservé du contenu 7">
            <a:extLst>
              <a:ext uri="{FF2B5EF4-FFF2-40B4-BE49-F238E27FC236}">
                <a16:creationId xmlns:a16="http://schemas.microsoft.com/office/drawing/2014/main" id="{D5D8FB6B-9CEA-457B-B217-68DB48911E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4976" y="1008548"/>
            <a:ext cx="3212257" cy="5125476"/>
          </a:xfrm>
          <a:prstGeom prst="rect">
            <a:avLst/>
          </a:prstGeom>
        </p:spPr>
      </p:pic>
      <p:sp>
        <p:nvSpPr>
          <p:cNvPr id="15" name="Rectangle 14">
            <a:extLst>
              <a:ext uri="{FF2B5EF4-FFF2-40B4-BE49-F238E27FC236}">
                <a16:creationId xmlns:a16="http://schemas.microsoft.com/office/drawing/2014/main" id="{C24865AC-E4AD-4FDD-8AB0-74AD07A7EE30}"/>
              </a:ext>
            </a:extLst>
          </p:cNvPr>
          <p:cNvSpPr/>
          <p:nvPr/>
        </p:nvSpPr>
        <p:spPr>
          <a:xfrm>
            <a:off x="5414366" y="1167446"/>
            <a:ext cx="5252379" cy="1323439"/>
          </a:xfrm>
          <a:prstGeom prst="rect">
            <a:avLst/>
          </a:prstGeom>
        </p:spPr>
        <p:txBody>
          <a:bodyPr wrap="square">
            <a:spAutoFit/>
          </a:bodyPr>
          <a:lstStyle/>
          <a:p>
            <a:pPr algn="just" defTabSz="914400" fontAlgn="auto">
              <a:spcBef>
                <a:spcPts val="0"/>
              </a:spcBef>
              <a:spcAft>
                <a:spcPts val="0"/>
              </a:spcAft>
              <a:buClr>
                <a:srgbClr val="000000"/>
              </a:buClr>
            </a:pPr>
            <a:r>
              <a:rPr lang="fr-FR" sz="1600" b="1" kern="0" dirty="0">
                <a:solidFill>
                  <a:srgbClr val="000000"/>
                </a:solidFill>
                <a:latin typeface="Arial"/>
                <a:cs typeface="Arial"/>
                <a:sym typeface="Arial"/>
              </a:rPr>
              <a:t>L’Office National des Forêts, acteur de la transition écologique et climatique depuis plus de 50 ans, concilie les enjeux actuels et ceux des générations futures. </a:t>
            </a:r>
          </a:p>
          <a:p>
            <a:pPr algn="ctr" defTabSz="914400" fontAlgn="auto">
              <a:spcBef>
                <a:spcPts val="0"/>
              </a:spcBef>
              <a:spcAft>
                <a:spcPts val="0"/>
              </a:spcAft>
              <a:buClr>
                <a:srgbClr val="000000"/>
              </a:buClr>
            </a:pPr>
            <a:r>
              <a:rPr lang="fr-FR" sz="1400" b="1" i="1" kern="0" dirty="0">
                <a:solidFill>
                  <a:srgbClr val="000000"/>
                </a:solidFill>
                <a:latin typeface="Arial"/>
                <a:cs typeface="Arial"/>
                <a:sym typeface="Arial"/>
              </a:rPr>
              <a:t>« Demain prend racine aujourd’hui »</a:t>
            </a:r>
            <a:endParaRPr lang="fr-FR" sz="1200" b="1" i="1" kern="0" dirty="0">
              <a:solidFill>
                <a:srgbClr val="000000"/>
              </a:solidFill>
              <a:latin typeface="Arial"/>
              <a:cs typeface="Arial"/>
              <a:sym typeface="Arial"/>
            </a:endParaRPr>
          </a:p>
        </p:txBody>
      </p:sp>
      <p:pic>
        <p:nvPicPr>
          <p:cNvPr id="18" name="Image 17">
            <a:extLst>
              <a:ext uri="{FF2B5EF4-FFF2-40B4-BE49-F238E27FC236}">
                <a16:creationId xmlns:a16="http://schemas.microsoft.com/office/drawing/2014/main" id="{94B61C1B-EF9E-4530-A6D4-75AD0A4F7F38}"/>
              </a:ext>
            </a:extLst>
          </p:cNvPr>
          <p:cNvPicPr>
            <a:picLocks noChangeAspect="1"/>
          </p:cNvPicPr>
          <p:nvPr/>
        </p:nvPicPr>
        <p:blipFill>
          <a:blip r:embed="rId4"/>
          <a:stretch>
            <a:fillRect/>
          </a:stretch>
        </p:blipFill>
        <p:spPr>
          <a:xfrm>
            <a:off x="3251290" y="4262232"/>
            <a:ext cx="2123682" cy="1874213"/>
          </a:xfrm>
          <a:prstGeom prst="rect">
            <a:avLst/>
          </a:prstGeom>
        </p:spPr>
      </p:pic>
      <p:grpSp>
        <p:nvGrpSpPr>
          <p:cNvPr id="7" name="Groupe 6">
            <a:extLst>
              <a:ext uri="{FF2B5EF4-FFF2-40B4-BE49-F238E27FC236}">
                <a16:creationId xmlns:a16="http://schemas.microsoft.com/office/drawing/2014/main" id="{193265BE-5AC3-4D98-BCDE-6B392E9B98A1}"/>
              </a:ext>
            </a:extLst>
          </p:cNvPr>
          <p:cNvGrpSpPr/>
          <p:nvPr/>
        </p:nvGrpSpPr>
        <p:grpSpPr>
          <a:xfrm>
            <a:off x="5363397" y="2456276"/>
            <a:ext cx="5354316" cy="3424796"/>
            <a:chOff x="5363397" y="2456276"/>
            <a:chExt cx="5354316" cy="3424796"/>
          </a:xfrm>
        </p:grpSpPr>
        <p:grpSp>
          <p:nvGrpSpPr>
            <p:cNvPr id="6" name="Groupe 5">
              <a:extLst>
                <a:ext uri="{FF2B5EF4-FFF2-40B4-BE49-F238E27FC236}">
                  <a16:creationId xmlns:a16="http://schemas.microsoft.com/office/drawing/2014/main" id="{B24B9DA8-FEA0-4C97-AC02-CBD44BEFF1E5}"/>
                </a:ext>
              </a:extLst>
            </p:cNvPr>
            <p:cNvGrpSpPr/>
            <p:nvPr/>
          </p:nvGrpSpPr>
          <p:grpSpPr>
            <a:xfrm>
              <a:off x="5363397" y="2456276"/>
              <a:ext cx="5354316" cy="3424796"/>
              <a:chOff x="5363397" y="2456276"/>
              <a:chExt cx="5354316" cy="3424796"/>
            </a:xfrm>
          </p:grpSpPr>
          <p:grpSp>
            <p:nvGrpSpPr>
              <p:cNvPr id="3" name="Groupe 2">
                <a:extLst>
                  <a:ext uri="{FF2B5EF4-FFF2-40B4-BE49-F238E27FC236}">
                    <a16:creationId xmlns:a16="http://schemas.microsoft.com/office/drawing/2014/main" id="{201FD2E2-9FB4-44E2-9CF8-AFCA47DAAFA9}"/>
                  </a:ext>
                </a:extLst>
              </p:cNvPr>
              <p:cNvGrpSpPr/>
              <p:nvPr/>
            </p:nvGrpSpPr>
            <p:grpSpPr>
              <a:xfrm>
                <a:off x="5363397" y="2456276"/>
                <a:ext cx="5354316" cy="3424796"/>
                <a:chOff x="3255936" y="2398198"/>
                <a:chExt cx="5354316" cy="3424796"/>
              </a:xfrm>
            </p:grpSpPr>
            <p:pic>
              <p:nvPicPr>
                <p:cNvPr id="13" name="Image 12">
                  <a:extLst>
                    <a:ext uri="{FF2B5EF4-FFF2-40B4-BE49-F238E27FC236}">
                      <a16:creationId xmlns:a16="http://schemas.microsoft.com/office/drawing/2014/main" id="{B3DADE8B-A0D0-40C5-9389-929BDEFF71DE}"/>
                    </a:ext>
                  </a:extLst>
                </p:cNvPr>
                <p:cNvPicPr>
                  <a:picLocks noChangeAspect="1"/>
                </p:cNvPicPr>
                <p:nvPr/>
              </p:nvPicPr>
              <p:blipFill>
                <a:blip r:embed="rId5"/>
                <a:stretch>
                  <a:fillRect/>
                </a:stretch>
              </p:blipFill>
              <p:spPr>
                <a:xfrm>
                  <a:off x="3255936" y="2398198"/>
                  <a:ext cx="5252379" cy="3424796"/>
                </a:xfrm>
                <a:prstGeom prst="rect">
                  <a:avLst/>
                </a:prstGeom>
              </p:spPr>
            </p:pic>
            <p:sp>
              <p:nvSpPr>
                <p:cNvPr id="16" name="ZoneTexte 15">
                  <a:extLst>
                    <a:ext uri="{FF2B5EF4-FFF2-40B4-BE49-F238E27FC236}">
                      <a16:creationId xmlns:a16="http://schemas.microsoft.com/office/drawing/2014/main" id="{1B5891BE-91B4-477E-94EB-244F5806F768}"/>
                    </a:ext>
                  </a:extLst>
                </p:cNvPr>
                <p:cNvSpPr txBox="1"/>
                <p:nvPr/>
              </p:nvSpPr>
              <p:spPr>
                <a:xfrm>
                  <a:off x="6371053" y="3418099"/>
                  <a:ext cx="2239199" cy="692497"/>
                </a:xfrm>
                <a:prstGeom prst="rect">
                  <a:avLst/>
                </a:prstGeom>
                <a:noFill/>
              </p:spPr>
              <p:txBody>
                <a:bodyPr wrap="square" rtlCol="0">
                  <a:spAutoFit/>
                </a:bodyPr>
                <a:lstStyle/>
                <a:p>
                  <a:pPr algn="ctr" defTabSz="914400" fontAlgn="auto">
                    <a:spcBef>
                      <a:spcPts val="0"/>
                    </a:spcBef>
                    <a:spcAft>
                      <a:spcPts val="0"/>
                    </a:spcAft>
                    <a:buClr>
                      <a:srgbClr val="000000"/>
                    </a:buClr>
                  </a:pPr>
                  <a:r>
                    <a:rPr lang="fr-FR" sz="2700" kern="0" dirty="0">
                      <a:solidFill>
                        <a:srgbClr val="E46C36"/>
                      </a:solidFill>
                      <a:latin typeface="Arial"/>
                      <a:cs typeface="Arial"/>
                      <a:sym typeface="Arial"/>
                    </a:rPr>
                    <a:t>7 millions </a:t>
                  </a:r>
                </a:p>
                <a:p>
                  <a:pPr algn="ctr" defTabSz="914400" fontAlgn="auto">
                    <a:spcBef>
                      <a:spcPts val="0"/>
                    </a:spcBef>
                    <a:spcAft>
                      <a:spcPts val="0"/>
                    </a:spcAft>
                    <a:buClr>
                      <a:srgbClr val="000000"/>
                    </a:buClr>
                  </a:pPr>
                  <a:r>
                    <a:rPr lang="fr-FR" sz="1200" kern="0" dirty="0">
                      <a:solidFill>
                        <a:srgbClr val="FFFFFF"/>
                      </a:solidFill>
                      <a:latin typeface="Arial"/>
                      <a:cs typeface="Arial"/>
                      <a:sym typeface="Arial"/>
                    </a:rPr>
                    <a:t>d’arbres plantés par an</a:t>
                  </a:r>
                </a:p>
              </p:txBody>
            </p:sp>
            <p:sp>
              <p:nvSpPr>
                <p:cNvPr id="17" name="ZoneTexte 16">
                  <a:extLst>
                    <a:ext uri="{FF2B5EF4-FFF2-40B4-BE49-F238E27FC236}">
                      <a16:creationId xmlns:a16="http://schemas.microsoft.com/office/drawing/2014/main" id="{1009C3D4-9564-4817-9BFF-13E41DD69AA0}"/>
                    </a:ext>
                  </a:extLst>
                </p:cNvPr>
                <p:cNvSpPr txBox="1"/>
                <p:nvPr/>
              </p:nvSpPr>
              <p:spPr>
                <a:xfrm>
                  <a:off x="3690970" y="3418100"/>
                  <a:ext cx="2442140" cy="692497"/>
                </a:xfrm>
                <a:prstGeom prst="rect">
                  <a:avLst/>
                </a:prstGeom>
                <a:noFill/>
              </p:spPr>
              <p:txBody>
                <a:bodyPr wrap="square" rtlCol="0">
                  <a:spAutoFit/>
                </a:bodyPr>
                <a:lstStyle/>
                <a:p>
                  <a:pPr algn="ctr" defTabSz="914400" fontAlgn="auto">
                    <a:spcBef>
                      <a:spcPts val="0"/>
                    </a:spcBef>
                    <a:spcAft>
                      <a:spcPts val="0"/>
                    </a:spcAft>
                    <a:buClr>
                      <a:srgbClr val="000000"/>
                    </a:buClr>
                  </a:pPr>
                  <a:r>
                    <a:rPr lang="fr-FR" sz="2700" kern="0" dirty="0">
                      <a:solidFill>
                        <a:srgbClr val="E46C36"/>
                      </a:solidFill>
                      <a:latin typeface="Arial"/>
                      <a:cs typeface="Arial"/>
                      <a:sym typeface="Arial"/>
                    </a:rPr>
                    <a:t>25%  </a:t>
                  </a:r>
                </a:p>
                <a:p>
                  <a:pPr algn="ctr" defTabSz="914400" fontAlgn="auto">
                    <a:spcBef>
                      <a:spcPts val="0"/>
                    </a:spcBef>
                    <a:spcAft>
                      <a:spcPts val="0"/>
                    </a:spcAft>
                    <a:buClr>
                      <a:srgbClr val="000000"/>
                    </a:buClr>
                  </a:pPr>
                  <a:r>
                    <a:rPr lang="fr-FR" sz="1200" kern="0" dirty="0">
                      <a:solidFill>
                        <a:srgbClr val="FFFFFF"/>
                      </a:solidFill>
                      <a:latin typeface="Arial"/>
                      <a:cs typeface="Arial"/>
                      <a:sym typeface="Arial"/>
                    </a:rPr>
                    <a:t>de la forêt française (métropole)</a:t>
                  </a:r>
                </a:p>
              </p:txBody>
            </p:sp>
          </p:grpSp>
          <p:sp>
            <p:nvSpPr>
              <p:cNvPr id="5" name="Rectangle 4">
                <a:extLst>
                  <a:ext uri="{FF2B5EF4-FFF2-40B4-BE49-F238E27FC236}">
                    <a16:creationId xmlns:a16="http://schemas.microsoft.com/office/drawing/2014/main" id="{0B1B043C-E749-4576-8294-A584E90346EC}"/>
                  </a:ext>
                </a:extLst>
              </p:cNvPr>
              <p:cNvSpPr/>
              <p:nvPr/>
            </p:nvSpPr>
            <p:spPr>
              <a:xfrm>
                <a:off x="6764357" y="2622014"/>
                <a:ext cx="2060154" cy="330506"/>
              </a:xfrm>
              <a:prstGeom prst="rect">
                <a:avLst/>
              </a:prstGeom>
              <a:solidFill>
                <a:srgbClr val="DDE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A2E14619-FBC8-4025-BFA3-E1CC21DE243D}"/>
                </a:ext>
              </a:extLst>
            </p:cNvPr>
            <p:cNvSpPr txBox="1"/>
            <p:nvPr/>
          </p:nvSpPr>
          <p:spPr>
            <a:xfrm>
              <a:off x="6920955" y="2547691"/>
              <a:ext cx="2239199" cy="523220"/>
            </a:xfrm>
            <a:prstGeom prst="rect">
              <a:avLst/>
            </a:prstGeom>
            <a:noFill/>
          </p:spPr>
          <p:txBody>
            <a:bodyPr wrap="square" rtlCol="0">
              <a:spAutoFit/>
            </a:bodyPr>
            <a:lstStyle/>
            <a:p>
              <a:pPr algn="ctr" defTabSz="914400" fontAlgn="auto">
                <a:spcBef>
                  <a:spcPts val="0"/>
                </a:spcBef>
                <a:spcAft>
                  <a:spcPts val="0"/>
                </a:spcAft>
                <a:buClr>
                  <a:srgbClr val="000000"/>
                </a:buClr>
              </a:pPr>
              <a:r>
                <a:rPr lang="fr-FR" sz="2800" kern="0" dirty="0">
                  <a:solidFill>
                    <a:srgbClr val="E46C36"/>
                  </a:solidFill>
                  <a:latin typeface="Arial"/>
                  <a:cs typeface="Arial"/>
                  <a:sym typeface="Arial"/>
                </a:rPr>
                <a:t>8 400</a:t>
              </a:r>
            </a:p>
          </p:txBody>
        </p:sp>
      </p:grpSp>
    </p:spTree>
    <p:extLst>
      <p:ext uri="{BB962C8B-B14F-4D97-AF65-F5344CB8AC3E}">
        <p14:creationId xmlns:p14="http://schemas.microsoft.com/office/powerpoint/2010/main" val="361710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E2EB5F-D8A9-4BC5-8CFB-3C3AF6991F68}"/>
              </a:ext>
            </a:extLst>
          </p:cNvPr>
          <p:cNvSpPr/>
          <p:nvPr/>
        </p:nvSpPr>
        <p:spPr>
          <a:xfrm>
            <a:off x="8611564" y="172113"/>
            <a:ext cx="2696902" cy="894991"/>
          </a:xfrm>
          <a:prstGeom prst="rect">
            <a:avLst/>
          </a:prstGeom>
          <a:solidFill>
            <a:srgbClr val="E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247186" y="73916"/>
            <a:ext cx="10933958" cy="1091387"/>
          </a:xfrm>
        </p:spPr>
        <p:txBody>
          <a:bodyPr>
            <a:normAutofit/>
          </a:bodyPr>
          <a:lstStyle/>
          <a:p>
            <a:r>
              <a:rPr lang="fr-FR" sz="3600" b="1" dirty="0">
                <a:solidFill>
                  <a:schemeClr val="bg1"/>
                </a:solidFill>
                <a:highlight>
                  <a:srgbClr val="008000"/>
                </a:highlight>
              </a:rPr>
              <a:t>La multifonctionnalité : un atout pour la forêt mosaïque</a:t>
            </a:r>
          </a:p>
        </p:txBody>
      </p:sp>
      <p:pic>
        <p:nvPicPr>
          <p:cNvPr id="10" name="Image 9">
            <a:extLst>
              <a:ext uri="{FF2B5EF4-FFF2-40B4-BE49-F238E27FC236}">
                <a16:creationId xmlns:a16="http://schemas.microsoft.com/office/drawing/2014/main" id="{464CE595-4122-40D2-95A7-4D90A40BF146}"/>
              </a:ext>
            </a:extLst>
          </p:cNvPr>
          <p:cNvPicPr/>
          <p:nvPr/>
        </p:nvPicPr>
        <p:blipFill>
          <a:blip r:embed="rId3" r:link="rId4">
            <a:extLst>
              <a:ext uri="{28A0092B-C50C-407E-A947-70E740481C1C}">
                <a14:useLocalDpi xmlns:a14="http://schemas.microsoft.com/office/drawing/2010/main"/>
              </a:ext>
            </a:extLst>
          </a:blip>
          <a:srcRect/>
          <a:stretch>
            <a:fillRect/>
          </a:stretch>
        </p:blipFill>
        <p:spPr bwMode="auto">
          <a:xfrm>
            <a:off x="2704659" y="1263500"/>
            <a:ext cx="6782681" cy="4763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097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142392" y="154095"/>
            <a:ext cx="10515600" cy="1091387"/>
          </a:xfrm>
        </p:spPr>
        <p:txBody>
          <a:bodyPr>
            <a:normAutofit/>
          </a:bodyPr>
          <a:lstStyle/>
          <a:p>
            <a:r>
              <a:rPr lang="fr-FR" sz="3600" dirty="0">
                <a:solidFill>
                  <a:schemeClr val="bg1"/>
                </a:solidFill>
                <a:highlight>
                  <a:srgbClr val="78667D"/>
                </a:highlight>
                <a:latin typeface="+mn-lt"/>
              </a:rPr>
              <a:t>Les forêts françaises fortement impactées par les changements climatiques</a:t>
            </a:r>
          </a:p>
        </p:txBody>
      </p:sp>
      <p:sp>
        <p:nvSpPr>
          <p:cNvPr id="10" name="Titre 1">
            <a:extLst>
              <a:ext uri="{FF2B5EF4-FFF2-40B4-BE49-F238E27FC236}">
                <a16:creationId xmlns:a16="http://schemas.microsoft.com/office/drawing/2014/main" id="{64B70E06-6E27-4757-A805-1DC0A8EE44C8}"/>
              </a:ext>
            </a:extLst>
          </p:cNvPr>
          <p:cNvSpPr txBox="1">
            <a:spLocks/>
          </p:cNvSpPr>
          <p:nvPr/>
        </p:nvSpPr>
        <p:spPr>
          <a:xfrm>
            <a:off x="6400800" y="1488155"/>
            <a:ext cx="6383991" cy="602187"/>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2300" b="1" cap="none" dirty="0">
                <a:solidFill>
                  <a:srgbClr val="7030A0"/>
                </a:solidFill>
                <a:latin typeface="+mn-lt"/>
                <a:ea typeface="+mn-ea"/>
                <a:cs typeface="+mn-cs"/>
              </a:rPr>
              <a:t>Une incertitude : ampleur du phénomène</a:t>
            </a:r>
          </a:p>
        </p:txBody>
      </p:sp>
      <p:sp>
        <p:nvSpPr>
          <p:cNvPr id="3" name="Rectangle 2">
            <a:extLst>
              <a:ext uri="{FF2B5EF4-FFF2-40B4-BE49-F238E27FC236}">
                <a16:creationId xmlns:a16="http://schemas.microsoft.com/office/drawing/2014/main" id="{9D581701-A457-4E70-AECA-48B152342600}"/>
              </a:ext>
            </a:extLst>
          </p:cNvPr>
          <p:cNvSpPr/>
          <p:nvPr/>
        </p:nvSpPr>
        <p:spPr>
          <a:xfrm>
            <a:off x="125648" y="5251057"/>
            <a:ext cx="5752922" cy="446276"/>
          </a:xfrm>
          <a:prstGeom prst="rect">
            <a:avLst/>
          </a:prstGeom>
        </p:spPr>
        <p:txBody>
          <a:bodyPr wrap="none">
            <a:spAutoFit/>
          </a:bodyPr>
          <a:lstStyle/>
          <a:p>
            <a:pPr marL="285750" indent="-285750">
              <a:buFont typeface="Wingdings" panose="05000000000000000000" pitchFamily="2" charset="2"/>
              <a:buChar char="ü"/>
            </a:pPr>
            <a:r>
              <a:rPr lang="fr-FR" sz="2300" b="1" dirty="0">
                <a:solidFill>
                  <a:srgbClr val="7030A0"/>
                </a:solidFill>
              </a:rPr>
              <a:t>Une certitude : évolution climatique rapide</a:t>
            </a:r>
          </a:p>
        </p:txBody>
      </p:sp>
      <p:pic>
        <p:nvPicPr>
          <p:cNvPr id="7" name="Image 6">
            <a:extLst>
              <a:ext uri="{FF2B5EF4-FFF2-40B4-BE49-F238E27FC236}">
                <a16:creationId xmlns:a16="http://schemas.microsoft.com/office/drawing/2014/main" id="{A98D6F0F-B330-4F3E-AA0D-107C4C5056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3432" y="2090342"/>
            <a:ext cx="5722902" cy="3814314"/>
          </a:xfrm>
          <a:prstGeom prst="rect">
            <a:avLst/>
          </a:prstGeom>
        </p:spPr>
      </p:pic>
      <p:grpSp>
        <p:nvGrpSpPr>
          <p:cNvPr id="5" name="Groupe 4">
            <a:extLst>
              <a:ext uri="{FF2B5EF4-FFF2-40B4-BE49-F238E27FC236}">
                <a16:creationId xmlns:a16="http://schemas.microsoft.com/office/drawing/2014/main" id="{4DCB8D52-388B-4174-908D-B23F9698885F}"/>
              </a:ext>
            </a:extLst>
          </p:cNvPr>
          <p:cNvGrpSpPr/>
          <p:nvPr/>
        </p:nvGrpSpPr>
        <p:grpSpPr>
          <a:xfrm>
            <a:off x="147439" y="1341112"/>
            <a:ext cx="5722902" cy="3814315"/>
            <a:chOff x="108723" y="1509617"/>
            <a:chExt cx="13231105" cy="8024952"/>
          </a:xfrm>
        </p:grpSpPr>
        <p:pic>
          <p:nvPicPr>
            <p:cNvPr id="11" name="Image 10">
              <a:extLst>
                <a:ext uri="{FF2B5EF4-FFF2-40B4-BE49-F238E27FC236}">
                  <a16:creationId xmlns:a16="http://schemas.microsoft.com/office/drawing/2014/main" id="{710935BF-2FB8-4C34-A0DB-0FEFA2829055}"/>
                </a:ext>
              </a:extLst>
            </p:cNvPr>
            <p:cNvPicPr>
              <a:picLocks noChangeAspect="1"/>
            </p:cNvPicPr>
            <p:nvPr/>
          </p:nvPicPr>
          <p:blipFill>
            <a:blip r:embed="rId3"/>
            <a:stretch>
              <a:fillRect/>
            </a:stretch>
          </p:blipFill>
          <p:spPr>
            <a:xfrm>
              <a:off x="108723" y="1509617"/>
              <a:ext cx="13231105" cy="8024952"/>
            </a:xfrm>
            <a:prstGeom prst="rect">
              <a:avLst/>
            </a:prstGeom>
          </p:spPr>
        </p:pic>
        <p:sp>
          <p:nvSpPr>
            <p:cNvPr id="4" name="Rectangle 3">
              <a:extLst>
                <a:ext uri="{FF2B5EF4-FFF2-40B4-BE49-F238E27FC236}">
                  <a16:creationId xmlns:a16="http://schemas.microsoft.com/office/drawing/2014/main" id="{8F4BE939-2C35-4845-8B80-E87BC0DB8328}"/>
                </a:ext>
              </a:extLst>
            </p:cNvPr>
            <p:cNvSpPr/>
            <p:nvPr/>
          </p:nvSpPr>
          <p:spPr>
            <a:xfrm>
              <a:off x="2636920" y="2535668"/>
              <a:ext cx="2114102" cy="1869986"/>
            </a:xfrm>
            <a:prstGeom prst="rect">
              <a:avLst/>
            </a:prstGeom>
            <a:solidFill>
              <a:srgbClr val="EE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pPr>
              <a:r>
                <a:rPr lang="fr-FR" sz="900" b="1" dirty="0">
                  <a:solidFill>
                    <a:schemeClr val="tx1">
                      <a:lumMod val="65000"/>
                      <a:lumOff val="35000"/>
                    </a:schemeClr>
                  </a:solidFill>
                </a:rPr>
                <a:t>Historique </a:t>
              </a:r>
            </a:p>
            <a:p>
              <a:pPr algn="ctr">
                <a:spcAft>
                  <a:spcPts val="800"/>
                </a:spcAft>
              </a:pPr>
              <a:r>
                <a:rPr lang="fr-FR" sz="900" b="1" dirty="0">
                  <a:solidFill>
                    <a:schemeClr val="tx1">
                      <a:lumMod val="65000"/>
                      <a:lumOff val="35000"/>
                    </a:schemeClr>
                  </a:solidFill>
                </a:rPr>
                <a:t>Scénario 1 : 2.6</a:t>
              </a:r>
            </a:p>
            <a:p>
              <a:pPr algn="ctr">
                <a:spcAft>
                  <a:spcPts val="800"/>
                </a:spcAft>
              </a:pPr>
              <a:r>
                <a:rPr lang="fr-FR" sz="900" b="1" dirty="0">
                  <a:solidFill>
                    <a:schemeClr val="tx1">
                      <a:lumMod val="65000"/>
                      <a:lumOff val="35000"/>
                    </a:schemeClr>
                  </a:solidFill>
                </a:rPr>
                <a:t>Scénario 2 : 4.5</a:t>
              </a:r>
            </a:p>
            <a:p>
              <a:pPr algn="ctr">
                <a:spcAft>
                  <a:spcPts val="800"/>
                </a:spcAft>
              </a:pPr>
              <a:r>
                <a:rPr lang="fr-FR" sz="900" b="1" dirty="0">
                  <a:solidFill>
                    <a:schemeClr val="tx1">
                      <a:lumMod val="65000"/>
                      <a:lumOff val="35000"/>
                    </a:schemeClr>
                  </a:solidFill>
                </a:rPr>
                <a:t>Scénario 3 : 8.5</a:t>
              </a:r>
            </a:p>
          </p:txBody>
        </p:sp>
      </p:grpSp>
    </p:spTree>
    <p:extLst>
      <p:ext uri="{BB962C8B-B14F-4D97-AF65-F5344CB8AC3E}">
        <p14:creationId xmlns:p14="http://schemas.microsoft.com/office/powerpoint/2010/main" val="286419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142392" y="154095"/>
            <a:ext cx="10515600" cy="1091387"/>
          </a:xfrm>
        </p:spPr>
        <p:txBody>
          <a:bodyPr>
            <a:normAutofit/>
          </a:bodyPr>
          <a:lstStyle/>
          <a:p>
            <a:r>
              <a:rPr lang="fr-FR" sz="3600" dirty="0">
                <a:solidFill>
                  <a:schemeClr val="bg1"/>
                </a:solidFill>
                <a:highlight>
                  <a:srgbClr val="78667D"/>
                </a:highlight>
                <a:latin typeface="+mn-lt"/>
              </a:rPr>
              <a:t>Les forêts françaises fortement impactées par les changements climatiques</a:t>
            </a:r>
          </a:p>
        </p:txBody>
      </p:sp>
      <p:pic>
        <p:nvPicPr>
          <p:cNvPr id="11" name="Image 10">
            <a:extLst>
              <a:ext uri="{FF2B5EF4-FFF2-40B4-BE49-F238E27FC236}">
                <a16:creationId xmlns:a16="http://schemas.microsoft.com/office/drawing/2014/main" id="{D7154EC5-A747-419C-A219-5655E87D44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69737" y="1373155"/>
            <a:ext cx="9452527" cy="4220285"/>
          </a:xfrm>
          <a:prstGeom prst="rect">
            <a:avLst/>
          </a:prstGeom>
        </p:spPr>
      </p:pic>
      <p:sp>
        <p:nvSpPr>
          <p:cNvPr id="12" name="Titre 1">
            <a:extLst>
              <a:ext uri="{FF2B5EF4-FFF2-40B4-BE49-F238E27FC236}">
                <a16:creationId xmlns:a16="http://schemas.microsoft.com/office/drawing/2014/main" id="{BBFF4786-663A-4091-A819-F45B7FEA9135}"/>
              </a:ext>
            </a:extLst>
          </p:cNvPr>
          <p:cNvSpPr txBox="1">
            <a:spLocks/>
          </p:cNvSpPr>
          <p:nvPr/>
        </p:nvSpPr>
        <p:spPr>
          <a:xfrm>
            <a:off x="1057286" y="5745044"/>
            <a:ext cx="10691018" cy="831253"/>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fr-FR" sz="2300" b="1" dirty="0">
                <a:solidFill>
                  <a:srgbClr val="7030A0"/>
                </a:solidFill>
                <a:latin typeface="+mn-lt"/>
                <a:ea typeface="+mn-ea"/>
                <a:cs typeface="+mn-cs"/>
              </a:rPr>
              <a:t>Simulation de l’aire de répartition potentielle du hêtre à horizon 2100 </a:t>
            </a:r>
          </a:p>
        </p:txBody>
      </p:sp>
    </p:spTree>
    <p:extLst>
      <p:ext uri="{BB962C8B-B14F-4D97-AF65-F5344CB8AC3E}">
        <p14:creationId xmlns:p14="http://schemas.microsoft.com/office/powerpoint/2010/main" val="24275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142392" y="154095"/>
            <a:ext cx="10515600" cy="1091387"/>
          </a:xfrm>
        </p:spPr>
        <p:txBody>
          <a:bodyPr>
            <a:normAutofit/>
          </a:bodyPr>
          <a:lstStyle/>
          <a:p>
            <a:r>
              <a:rPr lang="fr-FR" sz="3600" dirty="0">
                <a:solidFill>
                  <a:schemeClr val="bg1"/>
                </a:solidFill>
                <a:highlight>
                  <a:srgbClr val="78667D"/>
                </a:highlight>
                <a:latin typeface="+mn-lt"/>
              </a:rPr>
              <a:t>Des attentes sociétales en forte évolution</a:t>
            </a:r>
          </a:p>
        </p:txBody>
      </p:sp>
      <p:pic>
        <p:nvPicPr>
          <p:cNvPr id="5" name="Image 4" descr="Une image contenant texte&#10;&#10;Description générée automatiquement">
            <a:extLst>
              <a:ext uri="{FF2B5EF4-FFF2-40B4-BE49-F238E27FC236}">
                <a16:creationId xmlns:a16="http://schemas.microsoft.com/office/drawing/2014/main" id="{6E27CEED-025F-4DAA-BA44-97E952FA1F9E}"/>
              </a:ext>
            </a:extLst>
          </p:cNvPr>
          <p:cNvPicPr>
            <a:picLocks noChangeAspect="1"/>
          </p:cNvPicPr>
          <p:nvPr/>
        </p:nvPicPr>
        <p:blipFill rotWithShape="1">
          <a:blip r:embed="rId3">
            <a:extLst>
              <a:ext uri="{28A0092B-C50C-407E-A947-70E740481C1C}">
                <a14:useLocalDpi xmlns:a14="http://schemas.microsoft.com/office/drawing/2010/main" val="0"/>
              </a:ext>
            </a:extLst>
          </a:blip>
          <a:srcRect l="31847" t="25213" r="26522" b="24294"/>
          <a:stretch/>
        </p:blipFill>
        <p:spPr>
          <a:xfrm>
            <a:off x="2652078" y="1245482"/>
            <a:ext cx="7536709" cy="4342150"/>
          </a:xfrm>
          <a:prstGeom prst="rect">
            <a:avLst/>
          </a:prstGeom>
        </p:spPr>
      </p:pic>
      <p:sp>
        <p:nvSpPr>
          <p:cNvPr id="13" name="Rectangle 12">
            <a:extLst>
              <a:ext uri="{FF2B5EF4-FFF2-40B4-BE49-F238E27FC236}">
                <a16:creationId xmlns:a16="http://schemas.microsoft.com/office/drawing/2014/main" id="{5A064AAB-E54D-4C32-AB1B-DCB561E00E94}"/>
              </a:ext>
            </a:extLst>
          </p:cNvPr>
          <p:cNvSpPr/>
          <p:nvPr/>
        </p:nvSpPr>
        <p:spPr>
          <a:xfrm>
            <a:off x="6675678" y="1482951"/>
            <a:ext cx="1317616" cy="707886"/>
          </a:xfrm>
          <a:prstGeom prst="rect">
            <a:avLst/>
          </a:prstGeom>
        </p:spPr>
        <p:txBody>
          <a:bodyPr wrap="square">
            <a:spAutoFit/>
          </a:bodyPr>
          <a:lstStyle/>
          <a:p>
            <a:r>
              <a:rPr lang="fr-FR" sz="2000" dirty="0">
                <a:solidFill>
                  <a:srgbClr val="888C7D"/>
                </a:solidFill>
                <a:latin typeface="Fredoka One" panose="02000000000000000000" pitchFamily="2" charset="0"/>
                <a:ea typeface="Roboto" panose="02000000000000000000" pitchFamily="2" charset="0"/>
              </a:rPr>
              <a:t>SOCIÉTÉ </a:t>
            </a:r>
          </a:p>
          <a:p>
            <a:r>
              <a:rPr lang="fr-FR" sz="2000" dirty="0">
                <a:solidFill>
                  <a:srgbClr val="888C7D"/>
                </a:solidFill>
                <a:latin typeface="Fredoka One" panose="02000000000000000000" pitchFamily="2" charset="0"/>
                <a:ea typeface="Roboto" panose="02000000000000000000" pitchFamily="2" charset="0"/>
              </a:rPr>
              <a:t>CIVILE</a:t>
            </a:r>
          </a:p>
        </p:txBody>
      </p:sp>
      <p:sp>
        <p:nvSpPr>
          <p:cNvPr id="14" name="Rectangle 13">
            <a:extLst>
              <a:ext uri="{FF2B5EF4-FFF2-40B4-BE49-F238E27FC236}">
                <a16:creationId xmlns:a16="http://schemas.microsoft.com/office/drawing/2014/main" id="{0716A2A3-CB5F-4488-9EE9-D53F74503931}"/>
              </a:ext>
            </a:extLst>
          </p:cNvPr>
          <p:cNvSpPr/>
          <p:nvPr/>
        </p:nvSpPr>
        <p:spPr>
          <a:xfrm>
            <a:off x="2652078" y="2464259"/>
            <a:ext cx="996841" cy="707886"/>
          </a:xfrm>
          <a:prstGeom prst="rect">
            <a:avLst/>
          </a:prstGeom>
        </p:spPr>
        <p:txBody>
          <a:bodyPr wrap="square">
            <a:spAutoFit/>
          </a:bodyPr>
          <a:lstStyle/>
          <a:p>
            <a:r>
              <a:rPr lang="fr-FR" sz="2000" dirty="0">
                <a:solidFill>
                  <a:srgbClr val="888C7D"/>
                </a:solidFill>
                <a:latin typeface="Fredoka One" panose="02000000000000000000" pitchFamily="2" charset="0"/>
                <a:ea typeface="Roboto" panose="02000000000000000000" pitchFamily="2" charset="0"/>
              </a:rPr>
              <a:t>BIEN-</a:t>
            </a:r>
          </a:p>
          <a:p>
            <a:r>
              <a:rPr lang="fr-FR" sz="2000" dirty="0">
                <a:solidFill>
                  <a:srgbClr val="888C7D"/>
                </a:solidFill>
                <a:latin typeface="Fredoka One" panose="02000000000000000000" pitchFamily="2" charset="0"/>
                <a:ea typeface="Roboto" panose="02000000000000000000" pitchFamily="2" charset="0"/>
              </a:rPr>
              <a:t>ÊTRE</a:t>
            </a:r>
          </a:p>
        </p:txBody>
      </p:sp>
      <p:sp>
        <p:nvSpPr>
          <p:cNvPr id="4" name="Espace réservé du contenu 3">
            <a:extLst>
              <a:ext uri="{FF2B5EF4-FFF2-40B4-BE49-F238E27FC236}">
                <a16:creationId xmlns:a16="http://schemas.microsoft.com/office/drawing/2014/main" id="{3CFFC791-6D61-4A6F-A09F-43BB6EA00FB2}"/>
              </a:ext>
            </a:extLst>
          </p:cNvPr>
          <p:cNvSpPr>
            <a:spLocks noGrp="1"/>
          </p:cNvSpPr>
          <p:nvPr>
            <p:ph idx="1"/>
          </p:nvPr>
        </p:nvSpPr>
        <p:spPr>
          <a:xfrm rot="782398">
            <a:off x="2668294" y="5073472"/>
            <a:ext cx="4658209" cy="603155"/>
          </a:xfrm>
        </p:spPr>
        <p:txBody>
          <a:bodyPr>
            <a:normAutofit/>
          </a:bodyPr>
          <a:lstStyle/>
          <a:p>
            <a:pPr marL="0" indent="0" algn="ctr">
              <a:spcBef>
                <a:spcPts val="0"/>
              </a:spcBef>
              <a:buNone/>
            </a:pPr>
            <a:r>
              <a:rPr lang="fr-FR" sz="3600" dirty="0">
                <a:solidFill>
                  <a:srgbClr val="3A5134"/>
                </a:solidFill>
                <a:latin typeface="Fredoka One" panose="02000000000000000000" pitchFamily="2" charset="0"/>
                <a:ea typeface="Roboto" panose="02000000000000000000" pitchFamily="2" charset="0"/>
              </a:rPr>
              <a:t>DÉSIR DE FORÊT</a:t>
            </a:r>
          </a:p>
        </p:txBody>
      </p:sp>
    </p:spTree>
    <p:extLst>
      <p:ext uri="{BB962C8B-B14F-4D97-AF65-F5344CB8AC3E}">
        <p14:creationId xmlns:p14="http://schemas.microsoft.com/office/powerpoint/2010/main" val="185023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142392" y="154095"/>
            <a:ext cx="10515600" cy="1091387"/>
          </a:xfrm>
        </p:spPr>
        <p:txBody>
          <a:bodyPr>
            <a:normAutofit/>
          </a:bodyPr>
          <a:lstStyle/>
          <a:p>
            <a:r>
              <a:rPr lang="fr-FR" sz="3600" dirty="0">
                <a:solidFill>
                  <a:schemeClr val="bg1"/>
                </a:solidFill>
                <a:highlight>
                  <a:srgbClr val="78667D"/>
                </a:highlight>
                <a:latin typeface="+mn-lt"/>
              </a:rPr>
              <a:t>Des attentes sociétales en forte évolution</a:t>
            </a:r>
          </a:p>
        </p:txBody>
      </p:sp>
      <p:sp>
        <p:nvSpPr>
          <p:cNvPr id="6" name="Titre 1">
            <a:extLst>
              <a:ext uri="{FF2B5EF4-FFF2-40B4-BE49-F238E27FC236}">
                <a16:creationId xmlns:a16="http://schemas.microsoft.com/office/drawing/2014/main" id="{42342E37-43AB-4D75-B397-5ADA9362F704}"/>
              </a:ext>
            </a:extLst>
          </p:cNvPr>
          <p:cNvSpPr txBox="1">
            <a:spLocks/>
          </p:cNvSpPr>
          <p:nvPr/>
        </p:nvSpPr>
        <p:spPr>
          <a:xfrm>
            <a:off x="49248" y="1074342"/>
            <a:ext cx="9066883" cy="5235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300" b="1" cap="all" dirty="0">
                <a:solidFill>
                  <a:srgbClr val="7030A0"/>
                </a:solidFill>
                <a:latin typeface="+mn-lt"/>
                <a:ea typeface="+mn-ea"/>
                <a:cs typeface="+mn-cs"/>
              </a:rPr>
              <a:t>Le bois : un matériau répondant aux demandes de la société</a:t>
            </a:r>
          </a:p>
        </p:txBody>
      </p:sp>
      <p:sp>
        <p:nvSpPr>
          <p:cNvPr id="7" name="Titre 1">
            <a:extLst>
              <a:ext uri="{FF2B5EF4-FFF2-40B4-BE49-F238E27FC236}">
                <a16:creationId xmlns:a16="http://schemas.microsoft.com/office/drawing/2014/main" id="{204AB1C2-6716-406F-B131-E3CC6595D161}"/>
              </a:ext>
            </a:extLst>
          </p:cNvPr>
          <p:cNvSpPr txBox="1">
            <a:spLocks/>
          </p:cNvSpPr>
          <p:nvPr/>
        </p:nvSpPr>
        <p:spPr>
          <a:xfrm>
            <a:off x="2092535" y="1819923"/>
            <a:ext cx="3393671" cy="641871"/>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1800" b="1" cap="none" dirty="0">
                <a:solidFill>
                  <a:schemeClr val="tx1"/>
                </a:solidFill>
              </a:rPr>
              <a:t>Participe au stockage du CO2</a:t>
            </a:r>
          </a:p>
        </p:txBody>
      </p:sp>
      <p:pic>
        <p:nvPicPr>
          <p:cNvPr id="8" name="Image 7">
            <a:extLst>
              <a:ext uri="{FF2B5EF4-FFF2-40B4-BE49-F238E27FC236}">
                <a16:creationId xmlns:a16="http://schemas.microsoft.com/office/drawing/2014/main" id="{214271DB-6982-4881-ABE8-62B5AA74BE1D}"/>
              </a:ext>
            </a:extLst>
          </p:cNvPr>
          <p:cNvPicPr>
            <a:picLocks noChangeAspect="1"/>
          </p:cNvPicPr>
          <p:nvPr/>
        </p:nvPicPr>
        <p:blipFill>
          <a:blip r:embed="rId3"/>
          <a:stretch>
            <a:fillRect/>
          </a:stretch>
        </p:blipFill>
        <p:spPr>
          <a:xfrm>
            <a:off x="4413130" y="2583566"/>
            <a:ext cx="2605087" cy="2189552"/>
          </a:xfrm>
          <a:prstGeom prst="rect">
            <a:avLst/>
          </a:prstGeom>
        </p:spPr>
      </p:pic>
      <p:pic>
        <p:nvPicPr>
          <p:cNvPr id="9" name="Image 8">
            <a:extLst>
              <a:ext uri="{FF2B5EF4-FFF2-40B4-BE49-F238E27FC236}">
                <a16:creationId xmlns:a16="http://schemas.microsoft.com/office/drawing/2014/main" id="{4874929B-6145-4072-BC48-0DCBDA3B2C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610" y="2247911"/>
            <a:ext cx="1247520" cy="671311"/>
          </a:xfrm>
          <a:prstGeom prst="rect">
            <a:avLst/>
          </a:prstGeom>
        </p:spPr>
      </p:pic>
      <p:sp>
        <p:nvSpPr>
          <p:cNvPr id="10" name="Titre 1">
            <a:extLst>
              <a:ext uri="{FF2B5EF4-FFF2-40B4-BE49-F238E27FC236}">
                <a16:creationId xmlns:a16="http://schemas.microsoft.com/office/drawing/2014/main" id="{F77DE9C1-E7C2-4E62-86A8-144357B1106F}"/>
              </a:ext>
            </a:extLst>
          </p:cNvPr>
          <p:cNvSpPr txBox="1">
            <a:spLocks/>
          </p:cNvSpPr>
          <p:nvPr/>
        </p:nvSpPr>
        <p:spPr>
          <a:xfrm>
            <a:off x="6788750" y="1621840"/>
            <a:ext cx="3393671" cy="641871"/>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1800" b="1" cap="none" dirty="0">
                <a:solidFill>
                  <a:schemeClr val="tx1"/>
                </a:solidFill>
              </a:rPr>
              <a:t>Recyclable</a:t>
            </a:r>
          </a:p>
        </p:txBody>
      </p:sp>
      <p:sp>
        <p:nvSpPr>
          <p:cNvPr id="11" name="Titre 1">
            <a:extLst>
              <a:ext uri="{FF2B5EF4-FFF2-40B4-BE49-F238E27FC236}">
                <a16:creationId xmlns:a16="http://schemas.microsoft.com/office/drawing/2014/main" id="{11794DED-9113-4FD8-9F35-1D8552432967}"/>
              </a:ext>
            </a:extLst>
          </p:cNvPr>
          <p:cNvSpPr txBox="1">
            <a:spLocks/>
          </p:cNvSpPr>
          <p:nvPr/>
        </p:nvSpPr>
        <p:spPr>
          <a:xfrm>
            <a:off x="7353275" y="3070952"/>
            <a:ext cx="2829146" cy="902730"/>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1800" b="1" cap="none" dirty="0">
                <a:solidFill>
                  <a:schemeClr val="tx1"/>
                </a:solidFill>
              </a:rPr>
              <a:t>Certifié provenant de forêts gérées durablement</a:t>
            </a:r>
          </a:p>
        </p:txBody>
      </p:sp>
      <p:sp>
        <p:nvSpPr>
          <p:cNvPr id="12" name="Titre 1">
            <a:extLst>
              <a:ext uri="{FF2B5EF4-FFF2-40B4-BE49-F238E27FC236}">
                <a16:creationId xmlns:a16="http://schemas.microsoft.com/office/drawing/2014/main" id="{57EBFA1B-0A51-4872-AACA-E271BA287DF6}"/>
              </a:ext>
            </a:extLst>
          </p:cNvPr>
          <p:cNvSpPr txBox="1">
            <a:spLocks/>
          </p:cNvSpPr>
          <p:nvPr/>
        </p:nvSpPr>
        <p:spPr>
          <a:xfrm>
            <a:off x="1468774" y="3147318"/>
            <a:ext cx="3393671" cy="641871"/>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1800" b="1" cap="none" dirty="0">
                <a:solidFill>
                  <a:schemeClr val="tx1"/>
                </a:solidFill>
              </a:rPr>
              <a:t>Sans recours aux produits </a:t>
            </a:r>
            <a:r>
              <a:rPr lang="fr-FR" sz="1800" b="1" cap="none" dirty="0" err="1">
                <a:solidFill>
                  <a:schemeClr val="tx1"/>
                </a:solidFill>
              </a:rPr>
              <a:t>phyto-sanitaires</a:t>
            </a:r>
            <a:endParaRPr lang="fr-FR" sz="1800" b="1" cap="none" dirty="0">
              <a:solidFill>
                <a:schemeClr val="tx1"/>
              </a:solidFill>
            </a:endParaRPr>
          </a:p>
        </p:txBody>
      </p:sp>
      <p:grpSp>
        <p:nvGrpSpPr>
          <p:cNvPr id="13" name="Groupe 12">
            <a:extLst>
              <a:ext uri="{FF2B5EF4-FFF2-40B4-BE49-F238E27FC236}">
                <a16:creationId xmlns:a16="http://schemas.microsoft.com/office/drawing/2014/main" id="{B3C227ED-C0D6-4D24-9FF6-57337DDFB157}"/>
              </a:ext>
            </a:extLst>
          </p:cNvPr>
          <p:cNvGrpSpPr/>
          <p:nvPr/>
        </p:nvGrpSpPr>
        <p:grpSpPr>
          <a:xfrm>
            <a:off x="8424422" y="1619245"/>
            <a:ext cx="1235236" cy="1170445"/>
            <a:chOff x="6330428" y="4174287"/>
            <a:chExt cx="1828771" cy="1860996"/>
          </a:xfrm>
        </p:grpSpPr>
        <p:pic>
          <p:nvPicPr>
            <p:cNvPr id="14" name="Image 13">
              <a:extLst>
                <a:ext uri="{FF2B5EF4-FFF2-40B4-BE49-F238E27FC236}">
                  <a16:creationId xmlns:a16="http://schemas.microsoft.com/office/drawing/2014/main" id="{47F0158D-09E0-4EA7-9037-069ED65942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0428" y="4174287"/>
              <a:ext cx="1828771" cy="1860996"/>
            </a:xfrm>
            <a:prstGeom prst="rect">
              <a:avLst/>
            </a:prstGeom>
          </p:spPr>
        </p:pic>
        <p:pic>
          <p:nvPicPr>
            <p:cNvPr id="15" name="Image 14">
              <a:extLst>
                <a:ext uri="{FF2B5EF4-FFF2-40B4-BE49-F238E27FC236}">
                  <a16:creationId xmlns:a16="http://schemas.microsoft.com/office/drawing/2014/main" id="{F3D6A4A5-E94F-4F28-9712-DD746B3B77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3961" y="4623507"/>
              <a:ext cx="641703" cy="962555"/>
            </a:xfrm>
            <a:prstGeom prst="rect">
              <a:avLst/>
            </a:prstGeom>
          </p:spPr>
        </p:pic>
      </p:grpSp>
      <p:sp>
        <p:nvSpPr>
          <p:cNvPr id="16" name="Titre 1">
            <a:extLst>
              <a:ext uri="{FF2B5EF4-FFF2-40B4-BE49-F238E27FC236}">
                <a16:creationId xmlns:a16="http://schemas.microsoft.com/office/drawing/2014/main" id="{62BF3BCC-FCDF-4D9A-9905-82CFD95FAA33}"/>
              </a:ext>
            </a:extLst>
          </p:cNvPr>
          <p:cNvSpPr txBox="1">
            <a:spLocks/>
          </p:cNvSpPr>
          <p:nvPr/>
        </p:nvSpPr>
        <p:spPr>
          <a:xfrm>
            <a:off x="6265987" y="4661786"/>
            <a:ext cx="3393671" cy="641871"/>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1800" b="1" cap="none" dirty="0">
                <a:solidFill>
                  <a:schemeClr val="tx1"/>
                </a:solidFill>
              </a:rPr>
              <a:t>Renouvelable</a:t>
            </a:r>
          </a:p>
        </p:txBody>
      </p:sp>
      <p:pic>
        <p:nvPicPr>
          <p:cNvPr id="17" name="Image 16">
            <a:extLst>
              <a:ext uri="{FF2B5EF4-FFF2-40B4-BE49-F238E27FC236}">
                <a16:creationId xmlns:a16="http://schemas.microsoft.com/office/drawing/2014/main" id="{655928D0-8074-48BF-8EAB-07934A1B29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2780" y="4971204"/>
            <a:ext cx="1823501" cy="1044682"/>
          </a:xfrm>
          <a:prstGeom prst="rect">
            <a:avLst/>
          </a:prstGeom>
        </p:spPr>
      </p:pic>
      <p:pic>
        <p:nvPicPr>
          <p:cNvPr id="18" name="Image 17">
            <a:extLst>
              <a:ext uri="{FF2B5EF4-FFF2-40B4-BE49-F238E27FC236}">
                <a16:creationId xmlns:a16="http://schemas.microsoft.com/office/drawing/2014/main" id="{66364321-A170-4222-8DB9-06A3F23182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44485" y="3973682"/>
            <a:ext cx="1228543" cy="830444"/>
          </a:xfrm>
          <a:prstGeom prst="rect">
            <a:avLst/>
          </a:prstGeom>
        </p:spPr>
      </p:pic>
      <p:pic>
        <p:nvPicPr>
          <p:cNvPr id="19" name="Image 18">
            <a:extLst>
              <a:ext uri="{FF2B5EF4-FFF2-40B4-BE49-F238E27FC236}">
                <a16:creationId xmlns:a16="http://schemas.microsoft.com/office/drawing/2014/main" id="{05EA1B29-FA9D-43AD-BD4F-F96894B919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58214" y="2204467"/>
            <a:ext cx="1422425" cy="658220"/>
          </a:xfrm>
          <a:prstGeom prst="rect">
            <a:avLst/>
          </a:prstGeom>
        </p:spPr>
      </p:pic>
      <p:pic>
        <p:nvPicPr>
          <p:cNvPr id="20" name="Image 19">
            <a:extLst>
              <a:ext uri="{FF2B5EF4-FFF2-40B4-BE49-F238E27FC236}">
                <a16:creationId xmlns:a16="http://schemas.microsoft.com/office/drawing/2014/main" id="{AB2A624F-1246-4726-A0D5-F2A97CD0BE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60681" y="3864463"/>
            <a:ext cx="1190185" cy="639026"/>
          </a:xfrm>
          <a:prstGeom prst="rect">
            <a:avLst/>
          </a:prstGeom>
        </p:spPr>
      </p:pic>
      <p:cxnSp>
        <p:nvCxnSpPr>
          <p:cNvPr id="21" name="Connecteur droit avec flèche 20">
            <a:extLst>
              <a:ext uri="{FF2B5EF4-FFF2-40B4-BE49-F238E27FC236}">
                <a16:creationId xmlns:a16="http://schemas.microsoft.com/office/drawing/2014/main" id="{F9F767CA-D0E6-448C-9F1B-C0004D801887}"/>
              </a:ext>
            </a:extLst>
          </p:cNvPr>
          <p:cNvCxnSpPr/>
          <p:nvPr/>
        </p:nvCxnSpPr>
        <p:spPr>
          <a:xfrm flipV="1">
            <a:off x="7218668" y="2204467"/>
            <a:ext cx="682991" cy="50102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Connecteur droit avec flèche 21">
            <a:extLst>
              <a:ext uri="{FF2B5EF4-FFF2-40B4-BE49-F238E27FC236}">
                <a16:creationId xmlns:a16="http://schemas.microsoft.com/office/drawing/2014/main" id="{F0E5C662-ABE9-4277-B6A8-CBC2BAA941A1}"/>
              </a:ext>
            </a:extLst>
          </p:cNvPr>
          <p:cNvCxnSpPr/>
          <p:nvPr/>
        </p:nvCxnSpPr>
        <p:spPr>
          <a:xfrm flipH="1">
            <a:off x="3690161" y="3636605"/>
            <a:ext cx="595788" cy="22785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3" name="Titre 1">
            <a:extLst>
              <a:ext uri="{FF2B5EF4-FFF2-40B4-BE49-F238E27FC236}">
                <a16:creationId xmlns:a16="http://schemas.microsoft.com/office/drawing/2014/main" id="{67256D35-0BC1-4266-9437-9383B41ABCF3}"/>
              </a:ext>
            </a:extLst>
          </p:cNvPr>
          <p:cNvSpPr txBox="1">
            <a:spLocks/>
          </p:cNvSpPr>
          <p:nvPr/>
        </p:nvSpPr>
        <p:spPr>
          <a:xfrm>
            <a:off x="3406998" y="4388904"/>
            <a:ext cx="2414915" cy="641871"/>
          </a:xfrm>
          <a:prstGeom prst="rect">
            <a:avLst/>
          </a:prstGeom>
        </p:spPr>
        <p:txBody>
          <a:bodyPr>
            <a:noAutofit/>
          </a:bodyPr>
          <a:lstStyle>
            <a:lvl1pPr algn="l" defTabSz="457200" rtl="0" eaLnBrk="1" fontAlgn="base" hangingPunct="1">
              <a:spcBef>
                <a:spcPct val="0"/>
              </a:spcBef>
              <a:spcAft>
                <a:spcPct val="0"/>
              </a:spcAft>
              <a:defRPr sz="2800" b="0" i="0" kern="1200" cap="all">
                <a:solidFill>
                  <a:schemeClr val="bg2">
                    <a:lumMod val="50000"/>
                  </a:schemeClr>
                </a:solidFill>
                <a:latin typeface="Frutiger LT Std 65 Bold"/>
                <a:ea typeface="Geneva" charset="0"/>
                <a:cs typeface="Frutiger LT Std 65 Bold"/>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marL="285750" indent="-285750">
              <a:buFont typeface="Wingdings" panose="05000000000000000000" pitchFamily="2" charset="2"/>
              <a:buChar char="ü"/>
            </a:pPr>
            <a:r>
              <a:rPr lang="fr-FR" sz="1800" b="1" cap="none" dirty="0">
                <a:solidFill>
                  <a:schemeClr val="tx1"/>
                </a:solidFill>
              </a:rPr>
              <a:t>Produit de proximité</a:t>
            </a:r>
          </a:p>
        </p:txBody>
      </p:sp>
      <p:pic>
        <p:nvPicPr>
          <p:cNvPr id="24" name="Image 23">
            <a:extLst>
              <a:ext uri="{FF2B5EF4-FFF2-40B4-BE49-F238E27FC236}">
                <a16:creationId xmlns:a16="http://schemas.microsoft.com/office/drawing/2014/main" id="{461DCC8A-61CD-42CE-9BA0-56CB8BE96338}"/>
              </a:ext>
            </a:extLst>
          </p:cNvPr>
          <p:cNvPicPr>
            <a:picLocks noChangeAspect="1"/>
          </p:cNvPicPr>
          <p:nvPr/>
        </p:nvPicPr>
        <p:blipFill>
          <a:blip r:embed="rId11"/>
          <a:stretch>
            <a:fillRect/>
          </a:stretch>
        </p:blipFill>
        <p:spPr>
          <a:xfrm>
            <a:off x="3891829" y="5057566"/>
            <a:ext cx="1100494" cy="995300"/>
          </a:xfrm>
          <a:prstGeom prst="rect">
            <a:avLst/>
          </a:prstGeom>
        </p:spPr>
      </p:pic>
      <p:cxnSp>
        <p:nvCxnSpPr>
          <p:cNvPr id="25" name="Connecteur droit avec flèche 24">
            <a:extLst>
              <a:ext uri="{FF2B5EF4-FFF2-40B4-BE49-F238E27FC236}">
                <a16:creationId xmlns:a16="http://schemas.microsoft.com/office/drawing/2014/main" id="{4173BADD-EAD7-4F9B-87C2-ED423D05BFE2}"/>
              </a:ext>
            </a:extLst>
          </p:cNvPr>
          <p:cNvCxnSpPr/>
          <p:nvPr/>
        </p:nvCxnSpPr>
        <p:spPr>
          <a:xfrm flipH="1" flipV="1">
            <a:off x="4515789" y="2583566"/>
            <a:ext cx="467882" cy="48738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Connecteur droit avec flèche 25">
            <a:extLst>
              <a:ext uri="{FF2B5EF4-FFF2-40B4-BE49-F238E27FC236}">
                <a16:creationId xmlns:a16="http://schemas.microsoft.com/office/drawing/2014/main" id="{DBA9FA07-7FC6-4C78-BA4B-B0ED04E7F5A8}"/>
              </a:ext>
            </a:extLst>
          </p:cNvPr>
          <p:cNvCxnSpPr/>
          <p:nvPr/>
        </p:nvCxnSpPr>
        <p:spPr>
          <a:xfrm>
            <a:off x="7145398" y="3636605"/>
            <a:ext cx="414765" cy="27352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7" name="Connecteur droit avec flèche 26">
            <a:extLst>
              <a:ext uri="{FF2B5EF4-FFF2-40B4-BE49-F238E27FC236}">
                <a16:creationId xmlns:a16="http://schemas.microsoft.com/office/drawing/2014/main" id="{DFF634D8-DA60-400D-90DB-73CD02B88873}"/>
              </a:ext>
            </a:extLst>
          </p:cNvPr>
          <p:cNvCxnSpPr/>
          <p:nvPr/>
        </p:nvCxnSpPr>
        <p:spPr>
          <a:xfrm>
            <a:off x="6668725" y="4205685"/>
            <a:ext cx="371799" cy="31487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8" name="Connecteur droit avec flèche 27">
            <a:extLst>
              <a:ext uri="{FF2B5EF4-FFF2-40B4-BE49-F238E27FC236}">
                <a16:creationId xmlns:a16="http://schemas.microsoft.com/office/drawing/2014/main" id="{5035BF9F-2442-41DD-85C9-9EF9E9E25A70}"/>
              </a:ext>
            </a:extLst>
          </p:cNvPr>
          <p:cNvCxnSpPr/>
          <p:nvPr/>
        </p:nvCxnSpPr>
        <p:spPr>
          <a:xfrm flipH="1">
            <a:off x="4442076" y="4168288"/>
            <a:ext cx="420369" cy="22061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537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6"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06911-5412-47D4-A584-DA7CB9825A8A}"/>
              </a:ext>
            </a:extLst>
          </p:cNvPr>
          <p:cNvSpPr>
            <a:spLocks noGrp="1"/>
          </p:cNvSpPr>
          <p:nvPr>
            <p:ph type="title"/>
          </p:nvPr>
        </p:nvSpPr>
        <p:spPr>
          <a:xfrm>
            <a:off x="0" y="160482"/>
            <a:ext cx="10515600" cy="1091387"/>
          </a:xfrm>
        </p:spPr>
        <p:txBody>
          <a:bodyPr>
            <a:normAutofit/>
          </a:bodyPr>
          <a:lstStyle/>
          <a:p>
            <a:r>
              <a:rPr lang="fr-FR" sz="3600" dirty="0">
                <a:solidFill>
                  <a:schemeClr val="bg1"/>
                </a:solidFill>
                <a:highlight>
                  <a:srgbClr val="008080"/>
                </a:highlight>
                <a:latin typeface="+mn-lt"/>
              </a:rPr>
              <a:t>Des approches en rupture face à l’ampleur du défi</a:t>
            </a:r>
          </a:p>
        </p:txBody>
      </p:sp>
      <p:sp>
        <p:nvSpPr>
          <p:cNvPr id="6" name="Espace réservé du contenu 2">
            <a:extLst>
              <a:ext uri="{FF2B5EF4-FFF2-40B4-BE49-F238E27FC236}">
                <a16:creationId xmlns:a16="http://schemas.microsoft.com/office/drawing/2014/main" id="{28A4A107-CA5B-4B36-9ED4-417DDEA4C1A7}"/>
              </a:ext>
            </a:extLst>
          </p:cNvPr>
          <p:cNvSpPr>
            <a:spLocks noGrp="1"/>
          </p:cNvSpPr>
          <p:nvPr>
            <p:ph idx="1"/>
          </p:nvPr>
        </p:nvSpPr>
        <p:spPr>
          <a:xfrm>
            <a:off x="314793" y="1251869"/>
            <a:ext cx="11234949" cy="4811473"/>
          </a:xfrm>
        </p:spPr>
        <p:txBody>
          <a:bodyPr>
            <a:normAutofit lnSpcReduction="10000"/>
          </a:bodyPr>
          <a:lstStyle/>
          <a:p>
            <a:r>
              <a:rPr lang="fr-FR" sz="2400" b="1" dirty="0"/>
              <a:t>Aujourd’hui  : productivité et conservation dans un environnement stable</a:t>
            </a:r>
          </a:p>
          <a:p>
            <a:r>
              <a:rPr lang="fr-FR" sz="2400" b="1" dirty="0"/>
              <a:t>Demain : résilience et adaptation dans un environnement instable</a:t>
            </a:r>
          </a:p>
          <a:p>
            <a:pPr marL="0" indent="0">
              <a:buNone/>
            </a:pPr>
            <a:endParaRPr lang="fr-FR" sz="2400" b="1" dirty="0"/>
          </a:p>
          <a:p>
            <a:pPr marL="1828800" lvl="4" indent="0">
              <a:buNone/>
            </a:pPr>
            <a:r>
              <a:rPr lang="fr-FR" sz="2400" b="1" dirty="0"/>
              <a:t>=&gt; Nécessité de faire évoluer les pratiques rapidement.</a:t>
            </a:r>
          </a:p>
          <a:p>
            <a:pPr marL="1828800" lvl="4" indent="0">
              <a:buNone/>
            </a:pPr>
            <a:r>
              <a:rPr lang="fr-FR" sz="2400" b="1" dirty="0"/>
              <a:t>=&gt; Nécessité d’expérimenter des approches innovantes. </a:t>
            </a:r>
          </a:p>
          <a:p>
            <a:pPr marL="1828800" lvl="4" indent="0">
              <a:buNone/>
            </a:pPr>
            <a:endParaRPr lang="fr-FR" sz="1400" dirty="0"/>
          </a:p>
          <a:p>
            <a:pPr marL="0" indent="0">
              <a:buNone/>
            </a:pPr>
            <a:r>
              <a:rPr lang="fr-FR" sz="2400" dirty="0"/>
              <a:t>Du diagnostic à l’émergence d’une solution la plus robuste intégrant les incertitudes.</a:t>
            </a:r>
          </a:p>
          <a:p>
            <a:pPr marL="0" indent="0">
              <a:buNone/>
            </a:pPr>
            <a:endParaRPr lang="fr-FR" sz="2400" dirty="0"/>
          </a:p>
          <a:p>
            <a:pPr marL="0" indent="0">
              <a:buNone/>
            </a:pPr>
            <a:r>
              <a:rPr lang="fr-FR" sz="2400" dirty="0"/>
              <a:t>Des certitudes balayées par les effets du climat : évolution des écosystèmes, systèmes de protection Natura 2000.</a:t>
            </a:r>
          </a:p>
          <a:p>
            <a:pPr marL="0" indent="0">
              <a:buNone/>
            </a:pPr>
            <a:endParaRPr lang="fr-FR" sz="2400" dirty="0"/>
          </a:p>
          <a:p>
            <a:pPr marL="0" indent="0">
              <a:buNone/>
            </a:pPr>
            <a:r>
              <a:rPr lang="fr-FR" sz="2400" dirty="0"/>
              <a:t>Des produits bois résultant de l’évolution de la forêt auxquels il faudra s’adapter.</a:t>
            </a:r>
          </a:p>
        </p:txBody>
      </p:sp>
    </p:spTree>
    <p:extLst>
      <p:ext uri="{BB962C8B-B14F-4D97-AF65-F5344CB8AC3E}">
        <p14:creationId xmlns:p14="http://schemas.microsoft.com/office/powerpoint/2010/main" val="12633949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1934</Words>
  <Application>Microsoft Office PowerPoint</Application>
  <PresentationFormat>Grand écran</PresentationFormat>
  <Paragraphs>213</Paragraphs>
  <Slides>20</Slides>
  <Notes>18</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20</vt:i4>
      </vt:variant>
    </vt:vector>
  </HeadingPairs>
  <TitlesOfParts>
    <vt:vector size="36" baseType="lpstr">
      <vt:lpstr>Arial</vt:lpstr>
      <vt:lpstr>Calibri</vt:lpstr>
      <vt:lpstr>Calibri Light</vt:lpstr>
      <vt:lpstr>Fredoka One</vt:lpstr>
      <vt:lpstr>Frutiger LT 55 Roman</vt:lpstr>
      <vt:lpstr>Frutiger LT Std 45 Light</vt:lpstr>
      <vt:lpstr>Frutiger LT Std 65 Bold</vt:lpstr>
      <vt:lpstr>FrutigerLTStd-LightCn</vt:lpstr>
      <vt:lpstr>Gill Sans MT</vt:lpstr>
      <vt:lpstr>Lucida Grande</vt:lpstr>
      <vt:lpstr>Mosk Extra-Bold 800</vt:lpstr>
      <vt:lpstr>Museo 300</vt:lpstr>
      <vt:lpstr>Times New Roman</vt:lpstr>
      <vt:lpstr>Trebuchet MS</vt:lpstr>
      <vt:lpstr>Wingdings</vt:lpstr>
      <vt:lpstr>Thème Office</vt:lpstr>
      <vt:lpstr>Présentation PowerPoint</vt:lpstr>
      <vt:lpstr>La forêt française : 4ème forêt de l’UE en surface</vt:lpstr>
      <vt:lpstr>La forêt publique gérée par l’ONF</vt:lpstr>
      <vt:lpstr>La multifonctionnalité : un atout pour la forêt mosaïque</vt:lpstr>
      <vt:lpstr>Les forêts françaises fortement impactées par les changements climatiques</vt:lpstr>
      <vt:lpstr>Les forêts françaises fortement impactées par les changements climatiques</vt:lpstr>
      <vt:lpstr>Des attentes sociétales en forte évolution</vt:lpstr>
      <vt:lpstr>Des attentes sociétales en forte évolution</vt:lpstr>
      <vt:lpstr>Des approches en rupture face à l’ampleur du défi</vt:lpstr>
      <vt:lpstr>Des approches en rupture face à l’ampleur du défi</vt:lpstr>
      <vt:lpstr>Forêt mosaïque : diversité dans toutes les dimensions </vt:lpstr>
      <vt:lpstr>Amplifier la biodiversité à toutes les échelles</vt:lpstr>
      <vt:lpstr>Processus naturels et biodiversité forestière</vt:lpstr>
      <vt:lpstr>Diversité des forêts françaises </vt:lpstr>
      <vt:lpstr>Les expérimentations en cours</vt:lpstr>
      <vt:lpstr>Élus, partenaires, citoyens : une volonté de participer</vt:lpstr>
      <vt:lpstr>Au service de cette participation : des réseaux de partage des connaissances</vt:lpstr>
      <vt:lpstr>Nouveau contrat social autour de la forêt publique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OTTENGA Laura</dc:creator>
  <cp:lastModifiedBy>OTTENGA Laura</cp:lastModifiedBy>
  <cp:revision>12</cp:revision>
  <dcterms:created xsi:type="dcterms:W3CDTF">2021-03-15T14:13:08Z</dcterms:created>
  <dcterms:modified xsi:type="dcterms:W3CDTF">2021-03-25T15:27:38Z</dcterms:modified>
</cp:coreProperties>
</file>